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6"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58" autoAdjust="0"/>
  </p:normalViewPr>
  <p:slideViewPr>
    <p:cSldViewPr snapToGrid="0">
      <p:cViewPr varScale="1">
        <p:scale>
          <a:sx n="74" d="100"/>
          <a:sy n="74" d="100"/>
        </p:scale>
        <p:origin x="31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DEF0E-F593-4212-904F-E807831EAC8C}" type="datetimeFigureOut">
              <a:rPr lang="en-US" smtClean="0"/>
              <a:t>10/27/2016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1CCCC-862A-43C8-BFFE-FEE738F58F36}" type="slidenum">
              <a:rPr lang="en-US" smtClean="0"/>
              <a:t>‹#›</a:t>
            </a:fld>
            <a:endParaRPr lang="en-US"/>
          </a:p>
        </p:txBody>
      </p:sp>
    </p:spTree>
    <p:extLst>
      <p:ext uri="{BB962C8B-B14F-4D97-AF65-F5344CB8AC3E}">
        <p14:creationId xmlns:p14="http://schemas.microsoft.com/office/powerpoint/2010/main" val="54307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http://thetruesize.com/#?borders=1~!MTYyMTcyOTY.MzY2NTE4Nw*MzU0NzE2NTA(MjAyMDQ3OA~!CONTIGUOUS_US*MTAwMjQwNzU.MjUwMjM1MTc(MTc1)MA~!IN*NTI2NDA1MQ.Nzg2MzQyMQ)MQ~!CN*OTkyMTY5Nw.NzMxNDcwNQ(MjI1)Mg</a:t>
            </a:r>
            <a:endParaRPr lang="en-US" dirty="0"/>
          </a:p>
        </p:txBody>
      </p:sp>
      <p:sp>
        <p:nvSpPr>
          <p:cNvPr id="4" name="Slide Number Placeholder 3"/>
          <p:cNvSpPr>
            <a:spLocks noGrp="1"/>
          </p:cNvSpPr>
          <p:nvPr>
            <p:ph type="sldNum" sz="quarter" idx="10"/>
          </p:nvPr>
        </p:nvSpPr>
        <p:spPr/>
        <p:txBody>
          <a:bodyPr/>
          <a:lstStyle/>
          <a:p>
            <a:fld id="{EFE1CCCC-862A-43C8-BFFE-FEE738F58F36}" type="slidenum">
              <a:rPr lang="en-US" smtClean="0"/>
              <a:t>1</a:t>
            </a:fld>
            <a:endParaRPr lang="en-US"/>
          </a:p>
        </p:txBody>
      </p:sp>
    </p:spTree>
    <p:extLst>
      <p:ext uri="{BB962C8B-B14F-4D97-AF65-F5344CB8AC3E}">
        <p14:creationId xmlns:p14="http://schemas.microsoft.com/office/powerpoint/2010/main" val="350101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CCCC-862A-43C8-BFFE-FEE738F58F36}" type="slidenum">
              <a:rPr lang="en-US" smtClean="0"/>
              <a:t>2</a:t>
            </a:fld>
            <a:endParaRPr lang="en-US"/>
          </a:p>
        </p:txBody>
      </p:sp>
    </p:spTree>
    <p:extLst>
      <p:ext uri="{BB962C8B-B14F-4D97-AF65-F5344CB8AC3E}">
        <p14:creationId xmlns:p14="http://schemas.microsoft.com/office/powerpoint/2010/main" val="90844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CCCC-862A-43C8-BFFE-FEE738F58F36}" type="slidenum">
              <a:rPr lang="en-US" smtClean="0"/>
              <a:t>6</a:t>
            </a:fld>
            <a:endParaRPr lang="en-US"/>
          </a:p>
        </p:txBody>
      </p:sp>
    </p:spTree>
    <p:extLst>
      <p:ext uri="{BB962C8B-B14F-4D97-AF65-F5344CB8AC3E}">
        <p14:creationId xmlns:p14="http://schemas.microsoft.com/office/powerpoint/2010/main" val="394643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B8B79E-4750-40E6-9339-82B6078E4C9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28956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8B79E-4750-40E6-9339-82B6078E4C9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329196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8B79E-4750-40E6-9339-82B6078E4C9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274096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8B79E-4750-40E6-9339-82B6078E4C9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4704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8B79E-4750-40E6-9339-82B6078E4C9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128845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B8B79E-4750-40E6-9339-82B6078E4C9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99781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8B79E-4750-40E6-9339-82B6078E4C9B}"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69085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B8B79E-4750-40E6-9339-82B6078E4C9B}"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251160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8B79E-4750-40E6-9339-82B6078E4C9B}"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244228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8B79E-4750-40E6-9339-82B6078E4C9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125937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8B79E-4750-40E6-9339-82B6078E4C9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40CE5-B8B0-42C6-9C80-1F4C2BFBE3F9}" type="slidenum">
              <a:rPr lang="en-US" smtClean="0"/>
              <a:t>‹#›</a:t>
            </a:fld>
            <a:endParaRPr lang="en-US"/>
          </a:p>
        </p:txBody>
      </p:sp>
    </p:spTree>
    <p:extLst>
      <p:ext uri="{BB962C8B-B14F-4D97-AF65-F5344CB8AC3E}">
        <p14:creationId xmlns:p14="http://schemas.microsoft.com/office/powerpoint/2010/main" val="231183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8B79E-4750-40E6-9339-82B6078E4C9B}" type="datetimeFigureOut">
              <a:rPr lang="en-US" smtClean="0"/>
              <a:t>10/27/2016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40CE5-B8B0-42C6-9C80-1F4C2BFBE3F9}" type="slidenum">
              <a:rPr lang="en-US" smtClean="0"/>
              <a:t>‹#›</a:t>
            </a:fld>
            <a:endParaRPr lang="en-US"/>
          </a:p>
        </p:txBody>
      </p:sp>
    </p:spTree>
    <p:extLst>
      <p:ext uri="{BB962C8B-B14F-4D97-AF65-F5344CB8AC3E}">
        <p14:creationId xmlns:p14="http://schemas.microsoft.com/office/powerpoint/2010/main" val="62636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ize of africa"/>
          <p:cNvPicPr>
            <a:picLocks noChangeAspect="1" noChangeArrowheads="1"/>
          </p:cNvPicPr>
          <p:nvPr/>
        </p:nvPicPr>
        <p:blipFill rotWithShape="1">
          <a:blip r:embed="rId3">
            <a:extLst>
              <a:ext uri="{28A0092B-C50C-407E-A947-70E740481C1C}">
                <a14:useLocalDpi xmlns:a14="http://schemas.microsoft.com/office/drawing/2010/main" val="0"/>
              </a:ext>
            </a:extLst>
          </a:blip>
          <a:srcRect t="1112" r="2034" b="926"/>
          <a:stretch/>
        </p:blipFill>
        <p:spPr bwMode="auto">
          <a:xfrm>
            <a:off x="6330456" y="165100"/>
            <a:ext cx="5861544" cy="643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00" y="0"/>
            <a:ext cx="7429500" cy="553998"/>
          </a:xfrm>
          <a:prstGeom prst="rect">
            <a:avLst/>
          </a:prstGeom>
          <a:noFill/>
        </p:spPr>
        <p:txBody>
          <a:bodyPr wrap="square" rtlCol="0">
            <a:spAutoFit/>
          </a:bodyPr>
          <a:lstStyle/>
          <a:p>
            <a:r>
              <a:rPr lang="en-US" sz="3000" b="1" dirty="0" smtClean="0"/>
              <a:t>The actual size of Africa…</a:t>
            </a:r>
          </a:p>
        </p:txBody>
      </p:sp>
      <p:graphicFrame>
        <p:nvGraphicFramePr>
          <p:cNvPr id="3" name="Table 2"/>
          <p:cNvGraphicFramePr>
            <a:graphicFrameLocks noGrp="1"/>
          </p:cNvGraphicFramePr>
          <p:nvPr>
            <p:extLst>
              <p:ext uri="{D42A27DB-BD31-4B8C-83A1-F6EECF244321}">
                <p14:modId xmlns:p14="http://schemas.microsoft.com/office/powerpoint/2010/main" val="1015530513"/>
              </p:ext>
            </p:extLst>
          </p:nvPr>
        </p:nvGraphicFramePr>
        <p:xfrm>
          <a:off x="50800" y="568623"/>
          <a:ext cx="6350000" cy="6035377"/>
        </p:xfrm>
        <a:graphic>
          <a:graphicData uri="http://schemas.openxmlformats.org/drawingml/2006/table">
            <a:tbl>
              <a:tblPr firstRow="1" bandRow="1">
                <a:tableStyleId>{5C22544A-7EE6-4342-B048-85BDC9FD1C3A}</a:tableStyleId>
              </a:tblPr>
              <a:tblGrid>
                <a:gridCol w="3175000"/>
                <a:gridCol w="3175000"/>
              </a:tblGrid>
              <a:tr h="914737">
                <a:tc>
                  <a:txBody>
                    <a:bodyPr/>
                    <a:lstStyle/>
                    <a:p>
                      <a:r>
                        <a:rPr lang="en-US" sz="2400" dirty="0" smtClean="0"/>
                        <a:t>Why Africa’s size might be a good thing </a:t>
                      </a:r>
                      <a:endParaRPr lang="en-US" sz="2400" dirty="0"/>
                    </a:p>
                  </a:txBody>
                  <a:tcPr/>
                </a:tc>
                <a:tc>
                  <a:txBody>
                    <a:bodyPr/>
                    <a:lstStyle/>
                    <a:p>
                      <a:r>
                        <a:rPr lang="en-US" sz="2400" dirty="0" smtClean="0"/>
                        <a:t>Why Africa’s size might be a bad thing</a:t>
                      </a:r>
                      <a:endParaRPr lang="en-US" sz="2400" dirty="0"/>
                    </a:p>
                  </a:txBody>
                  <a:tcPr/>
                </a:tc>
              </a:tr>
              <a:tr h="4118807">
                <a:tc>
                  <a:txBody>
                    <a:bodyPr/>
                    <a:lstStyle/>
                    <a:p>
                      <a:pPr marL="285750" indent="-285750">
                        <a:buFont typeface="Arial" panose="020B0604020202020204" pitchFamily="34" charset="0"/>
                        <a:buChar char="•"/>
                      </a:pPr>
                      <a:r>
                        <a:rPr lang="en-US" sz="2200" dirty="0" smtClean="0"/>
                        <a:t>Claims</a:t>
                      </a:r>
                      <a:r>
                        <a:rPr lang="en-US" sz="2200" baseline="0" dirty="0" smtClean="0"/>
                        <a:t> to larger pieces of land means a bigger area to expand the nation</a:t>
                      </a:r>
                    </a:p>
                    <a:p>
                      <a:pPr marL="285750" indent="-285750">
                        <a:buFont typeface="Arial" panose="020B0604020202020204" pitchFamily="34" charset="0"/>
                        <a:buChar char="•"/>
                      </a:pPr>
                      <a:r>
                        <a:rPr lang="en-US" sz="2200" baseline="0" dirty="0" smtClean="0"/>
                        <a:t>There might be more riches</a:t>
                      </a:r>
                    </a:p>
                    <a:p>
                      <a:pPr marL="742950" lvl="1" indent="-285750">
                        <a:buFont typeface="Arial" panose="020B0604020202020204" pitchFamily="34" charset="0"/>
                        <a:buChar char="•"/>
                      </a:pPr>
                      <a:r>
                        <a:rPr lang="en-US" sz="2200" baseline="0" dirty="0" smtClean="0"/>
                        <a:t>Gold</a:t>
                      </a:r>
                    </a:p>
                    <a:p>
                      <a:pPr marL="742950" lvl="1" indent="-285750">
                        <a:buFont typeface="Arial" panose="020B0604020202020204" pitchFamily="34" charset="0"/>
                        <a:buChar char="•"/>
                      </a:pPr>
                      <a:r>
                        <a:rPr lang="en-US" sz="2200" baseline="0" dirty="0" smtClean="0"/>
                        <a:t>Silver</a:t>
                      </a:r>
                    </a:p>
                    <a:p>
                      <a:pPr marL="742950" lvl="1" indent="-285750">
                        <a:buFont typeface="Arial" panose="020B0604020202020204" pitchFamily="34" charset="0"/>
                        <a:buChar char="•"/>
                      </a:pPr>
                      <a:r>
                        <a:rPr lang="en-US" sz="2200" baseline="0" dirty="0" smtClean="0"/>
                        <a:t>Ivory</a:t>
                      </a:r>
                    </a:p>
                    <a:p>
                      <a:pPr marL="742950" lvl="1" indent="-285750">
                        <a:buFont typeface="Arial" panose="020B0604020202020204" pitchFamily="34" charset="0"/>
                        <a:buChar char="•"/>
                      </a:pPr>
                      <a:r>
                        <a:rPr lang="en-US" sz="2200" baseline="0" dirty="0" smtClean="0"/>
                        <a:t>Slaves/Slave labor</a:t>
                      </a:r>
                    </a:p>
                    <a:p>
                      <a:pPr marL="285750" lvl="0" indent="-285750">
                        <a:buFont typeface="Arial" panose="020B0604020202020204" pitchFamily="34" charset="0"/>
                        <a:buChar char="•"/>
                      </a:pPr>
                      <a:r>
                        <a:rPr lang="en-US" sz="2200" baseline="0" dirty="0" smtClean="0"/>
                        <a:t>There will be more raw materials to send back to western Europe and manufacture into industrial goods</a:t>
                      </a:r>
                    </a:p>
                  </a:txBody>
                  <a:tcPr/>
                </a:tc>
                <a:tc>
                  <a:txBody>
                    <a:bodyPr/>
                    <a:lstStyle/>
                    <a:p>
                      <a:pPr marL="285750" indent="-285750">
                        <a:buFont typeface="Arial" panose="020B0604020202020204" pitchFamily="34" charset="0"/>
                        <a:buChar char="•"/>
                      </a:pPr>
                      <a:r>
                        <a:rPr lang="en-US" sz="2200" dirty="0" smtClean="0"/>
                        <a:t>Claims</a:t>
                      </a:r>
                      <a:r>
                        <a:rPr lang="en-US" sz="2200" baseline="0" dirty="0" smtClean="0"/>
                        <a:t> on bigger pieces of land means...</a:t>
                      </a:r>
                    </a:p>
                    <a:p>
                      <a:pPr marL="742950" lvl="1" indent="-285750">
                        <a:buFont typeface="Arial" panose="020B0604020202020204" pitchFamily="34" charset="0"/>
                        <a:buChar char="•"/>
                      </a:pPr>
                      <a:r>
                        <a:rPr lang="en-US" sz="2200" baseline="0" dirty="0" smtClean="0"/>
                        <a:t>Countries have to give up more soldiers to defend territory</a:t>
                      </a:r>
                    </a:p>
                    <a:p>
                      <a:pPr marL="742950" lvl="1" indent="-285750">
                        <a:buFont typeface="Arial" panose="020B0604020202020204" pitchFamily="34" charset="0"/>
                        <a:buChar char="•"/>
                      </a:pPr>
                      <a:r>
                        <a:rPr lang="en-US" sz="2200" baseline="0" dirty="0" smtClean="0"/>
                        <a:t>More money spent on army</a:t>
                      </a:r>
                    </a:p>
                    <a:p>
                      <a:pPr marL="285750" lvl="0" indent="-285750">
                        <a:buFont typeface="Arial" panose="020B0604020202020204" pitchFamily="34" charset="0"/>
                        <a:buChar char="•"/>
                      </a:pPr>
                      <a:r>
                        <a:rPr lang="en-US" sz="2200" baseline="0" dirty="0" smtClean="0"/>
                        <a:t>Many ethnic groups in Africa may cause conflicts within territories</a:t>
                      </a:r>
                      <a:endParaRPr lang="en-US" sz="2200" dirty="0"/>
                    </a:p>
                  </a:txBody>
                  <a:tcPr/>
                </a:tc>
              </a:tr>
            </a:tbl>
          </a:graphicData>
        </a:graphic>
      </p:graphicFrame>
    </p:spTree>
    <p:extLst>
      <p:ext uri="{BB962C8B-B14F-4D97-AF65-F5344CB8AC3E}">
        <p14:creationId xmlns:p14="http://schemas.microsoft.com/office/powerpoint/2010/main" val="18761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645" y="365125"/>
            <a:ext cx="12015355" cy="1325563"/>
          </a:xfrm>
        </p:spPr>
        <p:txBody>
          <a:bodyPr/>
          <a:lstStyle/>
          <a:p>
            <a:r>
              <a:rPr lang="en-US" b="1" dirty="0" smtClean="0"/>
              <a:t>The Congo: </a:t>
            </a:r>
            <a:r>
              <a:rPr lang="en-US" dirty="0" smtClean="0"/>
              <a:t>one of the most brutal Euro-African relationships</a:t>
            </a:r>
            <a:endParaRPr lang="en-US" dirty="0"/>
          </a:p>
        </p:txBody>
      </p:sp>
      <p:pic>
        <p:nvPicPr>
          <p:cNvPr id="5" name="Picture 2" descr="File:Democratic Republic of the Congo (orthographic projection).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325830" y="1141017"/>
            <a:ext cx="5716983" cy="571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upload.wikimedia.org/wikipedia/commons/thumb/6/6f/Flag_of_the_Democratic_Republic_of_the_Congo.svg/125px-Flag_of_the_Democratic_Republic_of_the_Con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2372" y="4695070"/>
            <a:ext cx="1970069" cy="148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infinitecourses.com/admin/Upload/SA_CountryFlags/633936791888059410_belgium_fla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37" y="1992938"/>
            <a:ext cx="2159325" cy="143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710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148360"/>
            <a:ext cx="10515600" cy="1325563"/>
          </a:xfrm>
        </p:spPr>
        <p:txBody>
          <a:bodyPr/>
          <a:lstStyle/>
          <a:p>
            <a:r>
              <a:rPr lang="en-US" b="1" dirty="0" smtClean="0"/>
              <a:t>Congo: </a:t>
            </a:r>
            <a:r>
              <a:rPr lang="en-US" dirty="0" smtClean="0"/>
              <a:t>Before Imperialism</a:t>
            </a:r>
            <a:endParaRPr lang="en-US" dirty="0"/>
          </a:p>
        </p:txBody>
      </p:sp>
      <p:sp>
        <p:nvSpPr>
          <p:cNvPr id="3" name="Content Placeholder 2"/>
          <p:cNvSpPr>
            <a:spLocks noGrp="1"/>
          </p:cNvSpPr>
          <p:nvPr>
            <p:ph sz="half" idx="1"/>
          </p:nvPr>
        </p:nvSpPr>
        <p:spPr>
          <a:xfrm>
            <a:off x="839867" y="1430916"/>
            <a:ext cx="5624945" cy="5167312"/>
          </a:xfrm>
          <a:solidFill>
            <a:schemeClr val="accent1">
              <a:lumMod val="40000"/>
              <a:lumOff val="60000"/>
            </a:schemeClr>
          </a:solidFill>
        </p:spPr>
        <p:txBody>
          <a:bodyPr>
            <a:noAutofit/>
          </a:bodyPr>
          <a:lstStyle/>
          <a:p>
            <a:r>
              <a:rPr lang="en-US" sz="3600" dirty="0" smtClean="0"/>
              <a:t>Location:</a:t>
            </a:r>
          </a:p>
          <a:p>
            <a:pPr lvl="1"/>
            <a:r>
              <a:rPr lang="en-US" sz="2800" b="1" dirty="0" smtClean="0"/>
              <a:t>Central Africa</a:t>
            </a:r>
          </a:p>
          <a:p>
            <a:r>
              <a:rPr lang="en-US" sz="3600" dirty="0" smtClean="0"/>
              <a:t>Climate: </a:t>
            </a:r>
          </a:p>
          <a:p>
            <a:pPr lvl="1"/>
            <a:r>
              <a:rPr lang="en-US" sz="3200" b="1" dirty="0" smtClean="0"/>
              <a:t>Rain forest </a:t>
            </a:r>
            <a:r>
              <a:rPr lang="en-US" sz="3200" dirty="0" smtClean="0"/>
              <a:t>&amp; Plateau</a:t>
            </a:r>
            <a:endParaRPr lang="en-US" sz="3200" dirty="0"/>
          </a:p>
          <a:p>
            <a:r>
              <a:rPr lang="en-US" sz="3600" dirty="0" smtClean="0"/>
              <a:t>Resources:</a:t>
            </a:r>
          </a:p>
          <a:p>
            <a:pPr lvl="1"/>
            <a:r>
              <a:rPr lang="en-US" sz="3200" dirty="0" smtClean="0"/>
              <a:t>Iron </a:t>
            </a:r>
          </a:p>
          <a:p>
            <a:pPr lvl="1"/>
            <a:r>
              <a:rPr lang="en-US" sz="3200" dirty="0" smtClean="0"/>
              <a:t>Copper </a:t>
            </a:r>
          </a:p>
          <a:p>
            <a:pPr lvl="1"/>
            <a:r>
              <a:rPr lang="en-US" sz="3200" dirty="0" smtClean="0"/>
              <a:t>Rubber Trees</a:t>
            </a:r>
          </a:p>
          <a:p>
            <a:pPr lvl="1"/>
            <a:r>
              <a:rPr lang="en-US" sz="3200" dirty="0" smtClean="0"/>
              <a:t>People (often traded people for ivory)</a:t>
            </a:r>
          </a:p>
        </p:txBody>
      </p:sp>
      <p:pic>
        <p:nvPicPr>
          <p:cNvPr id="5" name="Picture 2" descr="http://travel.nationalgeographic.com/places/images/photos/photo_lg_cong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99563" y="3304237"/>
            <a:ext cx="5181600" cy="345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the con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514" y="365125"/>
            <a:ext cx="4535697" cy="283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29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4" y="333952"/>
            <a:ext cx="10515600" cy="1325563"/>
          </a:xfrm>
        </p:spPr>
        <p:txBody>
          <a:bodyPr/>
          <a:lstStyle/>
          <a:p>
            <a:r>
              <a:rPr lang="en-US" b="1" dirty="0" smtClean="0"/>
              <a:t>Congo: </a:t>
            </a:r>
            <a:r>
              <a:rPr lang="en-US" dirty="0" smtClean="0"/>
              <a:t>Imperial motives </a:t>
            </a:r>
            <a:endParaRPr lang="en-US" dirty="0"/>
          </a:p>
        </p:txBody>
      </p:sp>
      <p:sp>
        <p:nvSpPr>
          <p:cNvPr id="3" name="Content Placeholder 2"/>
          <p:cNvSpPr>
            <a:spLocks noGrp="1"/>
          </p:cNvSpPr>
          <p:nvPr>
            <p:ph sz="half" idx="1"/>
          </p:nvPr>
        </p:nvSpPr>
        <p:spPr>
          <a:solidFill>
            <a:schemeClr val="accent1">
              <a:lumMod val="40000"/>
              <a:lumOff val="60000"/>
            </a:schemeClr>
          </a:solidFill>
        </p:spPr>
        <p:txBody>
          <a:bodyPr>
            <a:normAutofit/>
          </a:bodyPr>
          <a:lstStyle/>
          <a:p>
            <a:r>
              <a:rPr lang="en-US" sz="3600" dirty="0" smtClean="0"/>
              <a:t>Completely </a:t>
            </a:r>
            <a:r>
              <a:rPr lang="en-US" sz="3600" b="1" dirty="0" smtClean="0"/>
              <a:t>economic</a:t>
            </a:r>
          </a:p>
          <a:p>
            <a:pPr lvl="1"/>
            <a:r>
              <a:rPr lang="en-US" sz="3200" dirty="0" smtClean="0"/>
              <a:t>The most valuable good was rubber for gloves, shoes, &amp; soap</a:t>
            </a:r>
          </a:p>
          <a:p>
            <a:r>
              <a:rPr lang="en-US" sz="3600" dirty="0" smtClean="0"/>
              <a:t>Claimed &amp; conquered by </a:t>
            </a:r>
            <a:r>
              <a:rPr lang="en-US" sz="3600" b="1" dirty="0" smtClean="0"/>
              <a:t>King Leopold II (Belgium)</a:t>
            </a:r>
            <a:endParaRPr lang="en-US" sz="3600" b="1" dirty="0"/>
          </a:p>
        </p:txBody>
      </p:sp>
      <p:pic>
        <p:nvPicPr>
          <p:cNvPr id="5" name="Picture 6" descr="http://photos.travelblog.org/Photos/23920/173214/f/1282840-Rubber-Tree-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60572" y="86230"/>
            <a:ext cx="5004955" cy="667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270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35646"/>
            <a:ext cx="10515600" cy="1325563"/>
          </a:xfrm>
        </p:spPr>
        <p:txBody>
          <a:bodyPr/>
          <a:lstStyle/>
          <a:p>
            <a:r>
              <a:rPr lang="en-US" b="1" dirty="0" smtClean="0"/>
              <a:t>Congo: </a:t>
            </a:r>
            <a:r>
              <a:rPr lang="en-US" dirty="0" smtClean="0"/>
              <a:t>Life in the colony</a:t>
            </a:r>
            <a:endParaRPr lang="en-US" dirty="0"/>
          </a:p>
        </p:txBody>
      </p:sp>
      <p:sp>
        <p:nvSpPr>
          <p:cNvPr id="3" name="Content Placeholder 2"/>
          <p:cNvSpPr>
            <a:spLocks noGrp="1"/>
          </p:cNvSpPr>
          <p:nvPr>
            <p:ph sz="half" idx="1"/>
          </p:nvPr>
        </p:nvSpPr>
        <p:spPr>
          <a:xfrm>
            <a:off x="207819" y="1361209"/>
            <a:ext cx="5964381" cy="5424055"/>
          </a:xfrm>
          <a:solidFill>
            <a:schemeClr val="accent1">
              <a:lumMod val="40000"/>
              <a:lumOff val="60000"/>
            </a:schemeClr>
          </a:solidFill>
        </p:spPr>
        <p:txBody>
          <a:bodyPr>
            <a:noAutofit/>
          </a:bodyPr>
          <a:lstStyle/>
          <a:p>
            <a:r>
              <a:rPr lang="en-US" sz="3200" dirty="0" smtClean="0"/>
              <a:t>Brutal: African people were completely </a:t>
            </a:r>
            <a:r>
              <a:rPr lang="en-US" sz="3200" b="1" dirty="0" smtClean="0"/>
              <a:t>enslaved</a:t>
            </a:r>
          </a:p>
          <a:p>
            <a:r>
              <a:rPr lang="en-US" sz="3200" dirty="0" smtClean="0"/>
              <a:t>Government: </a:t>
            </a:r>
          </a:p>
          <a:p>
            <a:pPr lvl="1"/>
            <a:r>
              <a:rPr lang="en-US" sz="2800" b="1" dirty="0" smtClean="0"/>
              <a:t>Direct rule</a:t>
            </a:r>
          </a:p>
          <a:p>
            <a:pPr lvl="1"/>
            <a:r>
              <a:rPr lang="en-US" sz="2800" dirty="0" smtClean="0"/>
              <a:t>Called the “Force </a:t>
            </a:r>
            <a:r>
              <a:rPr lang="en-US" sz="2800" dirty="0" err="1" smtClean="0"/>
              <a:t>Publique</a:t>
            </a:r>
            <a:r>
              <a:rPr lang="en-US" sz="2800" dirty="0" smtClean="0"/>
              <a:t>”</a:t>
            </a:r>
          </a:p>
          <a:p>
            <a:r>
              <a:rPr lang="en-US" sz="3200" dirty="0" smtClean="0"/>
              <a:t>King Leopold established </a:t>
            </a:r>
            <a:r>
              <a:rPr lang="en-US" sz="3200" b="1" dirty="0" smtClean="0"/>
              <a:t>quota</a:t>
            </a:r>
            <a:r>
              <a:rPr lang="en-US" sz="3200" dirty="0" smtClean="0"/>
              <a:t> (certain amount) of rubber that he expected to be collected</a:t>
            </a:r>
          </a:p>
          <a:p>
            <a:pPr lvl="1"/>
            <a:r>
              <a:rPr lang="en-US" sz="2800" dirty="0" smtClean="0"/>
              <a:t>The “Force </a:t>
            </a:r>
            <a:r>
              <a:rPr lang="en-US" sz="2800" dirty="0" err="1" smtClean="0"/>
              <a:t>Publique</a:t>
            </a:r>
            <a:r>
              <a:rPr lang="en-US" sz="2800" dirty="0" smtClean="0"/>
              <a:t>” was ordered to publicly beat, mutilate, or kill Africans who did not meet the quota</a:t>
            </a:r>
          </a:p>
        </p:txBody>
      </p:sp>
      <p:pic>
        <p:nvPicPr>
          <p:cNvPr id="5" name="Picture 6" descr="Image result for congo colonialism"/>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390409" y="866818"/>
            <a:ext cx="5714997" cy="573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3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11" descr="chicott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9310" y="1019765"/>
            <a:ext cx="6927290" cy="571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s3.amazonaws.com/engrade-myfiles/4005785151565980/6.1-B28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21482" y="85861"/>
            <a:ext cx="6460836" cy="432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74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15" descr="no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94" y="0"/>
            <a:ext cx="4173157" cy="585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843266"/>
            <a:ext cx="12136583" cy="1077218"/>
          </a:xfrm>
          <a:prstGeom prst="rect">
            <a:avLst/>
          </a:prstGeom>
          <a:noFill/>
        </p:spPr>
        <p:txBody>
          <a:bodyPr wrap="square" rtlCol="0">
            <a:spAutoFit/>
          </a:bodyPr>
          <a:lstStyle/>
          <a:p>
            <a:r>
              <a:rPr lang="en-US" sz="3200" b="1" dirty="0" smtClean="0"/>
              <a:t>Population of the </a:t>
            </a:r>
            <a:r>
              <a:rPr lang="en-US" sz="3200" b="1" dirty="0"/>
              <a:t>C</a:t>
            </a:r>
            <a:r>
              <a:rPr lang="en-US" sz="3200" b="1" dirty="0" smtClean="0"/>
              <a:t>ongo declined from 20 million to 8.5 million under Belgian control</a:t>
            </a:r>
            <a:endParaRPr lang="en-US" sz="3200" b="1" dirty="0"/>
          </a:p>
        </p:txBody>
      </p:sp>
      <p:pic>
        <p:nvPicPr>
          <p:cNvPr id="4100" name="Picture 4" descr="Image result for congo imperialism"/>
          <p:cNvPicPr>
            <a:picLocks noChangeAspect="1" noChangeArrowheads="1"/>
          </p:cNvPicPr>
          <p:nvPr/>
        </p:nvPicPr>
        <p:blipFill rotWithShape="1">
          <a:blip r:embed="rId3">
            <a:extLst>
              <a:ext uri="{28A0092B-C50C-407E-A947-70E740481C1C}">
                <a14:useLocalDpi xmlns:a14="http://schemas.microsoft.com/office/drawing/2010/main" val="0"/>
              </a:ext>
            </a:extLst>
          </a:blip>
          <a:srcRect t="5278" b="4790"/>
          <a:stretch/>
        </p:blipFill>
        <p:spPr bwMode="auto">
          <a:xfrm>
            <a:off x="1123894" y="0"/>
            <a:ext cx="4563517" cy="585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17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20" y="108866"/>
            <a:ext cx="11879072" cy="1325563"/>
          </a:xfrm>
        </p:spPr>
        <p:txBody>
          <a:bodyPr>
            <a:normAutofit/>
          </a:bodyPr>
          <a:lstStyle/>
          <a:p>
            <a:pPr algn="ctr"/>
            <a:r>
              <a:rPr lang="en-US" sz="4200" b="1" dirty="0" smtClean="0"/>
              <a:t>How might colonialism have effected the development of Congo after Belgian Control? </a:t>
            </a:r>
            <a:endParaRPr lang="en-US" sz="4200" b="1" dirty="0"/>
          </a:p>
        </p:txBody>
      </p:sp>
      <p:pic>
        <p:nvPicPr>
          <p:cNvPr id="5" name="Content Placeholder 4"/>
          <p:cNvPicPr>
            <a:picLocks noGrp="1" noChangeAspect="1"/>
          </p:cNvPicPr>
          <p:nvPr>
            <p:ph sz="half" idx="2"/>
          </p:nvPr>
        </p:nvPicPr>
        <p:blipFill>
          <a:blip r:embed="rId2"/>
          <a:stretch>
            <a:fillRect/>
          </a:stretch>
        </p:blipFill>
        <p:spPr>
          <a:xfrm>
            <a:off x="349626" y="1839191"/>
            <a:ext cx="11445459" cy="4562063"/>
          </a:xfrm>
          <a:prstGeom prst="rect">
            <a:avLst/>
          </a:prstGeom>
        </p:spPr>
      </p:pic>
    </p:spTree>
    <p:extLst>
      <p:ext uri="{BB962C8B-B14F-4D97-AF65-F5344CB8AC3E}">
        <p14:creationId xmlns:p14="http://schemas.microsoft.com/office/powerpoint/2010/main" val="9587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 y="0"/>
            <a:ext cx="11956473" cy="1325563"/>
          </a:xfrm>
        </p:spPr>
        <p:txBody>
          <a:bodyPr>
            <a:normAutofit/>
          </a:bodyPr>
          <a:lstStyle/>
          <a:p>
            <a:r>
              <a:rPr lang="en-US" altLang="en-US" sz="3200" b="1" dirty="0">
                <a:latin typeface="+mn-lt"/>
              </a:rPr>
              <a:t>Today: Congo is one of the poorest countries in the world &amp; </a:t>
            </a:r>
            <a:r>
              <a:rPr lang="en-US" altLang="en-US" sz="3200" b="1" dirty="0" smtClean="0">
                <a:latin typeface="+mn-lt"/>
              </a:rPr>
              <a:t>is facing </a:t>
            </a:r>
            <a:r>
              <a:rPr lang="en-US" altLang="en-US" sz="3200" b="1" dirty="0">
                <a:latin typeface="+mn-lt"/>
              </a:rPr>
              <a:t>constant civil </a:t>
            </a:r>
            <a:r>
              <a:rPr lang="en-US" altLang="en-US" sz="3200" b="1" dirty="0" smtClean="0">
                <a:latin typeface="+mn-lt"/>
              </a:rPr>
              <a:t>war</a:t>
            </a:r>
            <a:endParaRPr lang="en-US" sz="3200" b="1" dirty="0">
              <a:latin typeface="+mn-lt"/>
            </a:endParaRPr>
          </a:p>
        </p:txBody>
      </p:sp>
      <p:sp>
        <p:nvSpPr>
          <p:cNvPr id="5" name="Content Placeholder 4"/>
          <p:cNvSpPr>
            <a:spLocks noGrp="1"/>
          </p:cNvSpPr>
          <p:nvPr>
            <p:ph sz="half" idx="1"/>
          </p:nvPr>
        </p:nvSpPr>
        <p:spPr>
          <a:xfrm>
            <a:off x="183573" y="1196484"/>
            <a:ext cx="6227618" cy="1900007"/>
          </a:xfrm>
          <a:prstGeom prst="rect">
            <a:avLst/>
          </a:prstGeom>
        </p:spPr>
        <p:txBody>
          <a:bodyPr wrap="square">
            <a:spAutoFit/>
          </a:bodyPr>
          <a:lstStyle/>
          <a:p>
            <a:r>
              <a:rPr lang="en-US" altLang="en-US" dirty="0" smtClean="0"/>
              <a:t>5 </a:t>
            </a:r>
            <a:r>
              <a:rPr lang="en-US" altLang="en-US" dirty="0"/>
              <a:t>million </a:t>
            </a:r>
            <a:r>
              <a:rPr lang="en-US" altLang="en-US" dirty="0" smtClean="0"/>
              <a:t>killed(45,000 </a:t>
            </a:r>
            <a:r>
              <a:rPr lang="en-US" altLang="en-US" dirty="0"/>
              <a:t>per </a:t>
            </a:r>
            <a:r>
              <a:rPr lang="en-US" altLang="en-US" dirty="0" smtClean="0"/>
              <a:t>month) </a:t>
            </a:r>
          </a:p>
          <a:p>
            <a:r>
              <a:rPr lang="en-US" altLang="en-US" dirty="0" smtClean="0"/>
              <a:t>Millions </a:t>
            </a:r>
            <a:r>
              <a:rPr lang="en-US" altLang="en-US" dirty="0"/>
              <a:t>of </a:t>
            </a:r>
            <a:r>
              <a:rPr lang="en-US" altLang="en-US" dirty="0" smtClean="0"/>
              <a:t>refugees &amp; child soldiers </a:t>
            </a:r>
          </a:p>
          <a:p>
            <a:r>
              <a:rPr lang="en-US" altLang="en-US" dirty="0" smtClean="0"/>
              <a:t>Rape </a:t>
            </a:r>
            <a:r>
              <a:rPr lang="en-US" altLang="en-US" dirty="0"/>
              <a:t>used as a method of warfare (200,000 reported</a:t>
            </a:r>
            <a:r>
              <a:rPr lang="en-US" altLang="en-US" dirty="0" smtClean="0"/>
              <a:t>)</a:t>
            </a:r>
            <a:endParaRPr lang="en-US" altLang="en-US" dirty="0"/>
          </a:p>
        </p:txBody>
      </p:sp>
      <p:pic>
        <p:nvPicPr>
          <p:cNvPr id="8194" name="Picture 2" descr="Image result for congo 201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11191" y="3684441"/>
            <a:ext cx="5628409" cy="31679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ongo child sold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309" y="859955"/>
            <a:ext cx="2774777" cy="329009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congo city"/>
          <p:cNvPicPr>
            <a:picLocks noChangeAspect="1" noChangeArrowheads="1"/>
          </p:cNvPicPr>
          <p:nvPr/>
        </p:nvPicPr>
        <p:blipFill rotWithShape="1">
          <a:blip r:embed="rId4">
            <a:extLst>
              <a:ext uri="{28A0092B-C50C-407E-A947-70E740481C1C}">
                <a14:useLocalDpi xmlns:a14="http://schemas.microsoft.com/office/drawing/2010/main" val="0"/>
              </a:ext>
            </a:extLst>
          </a:blip>
          <a:srcRect t="3201" b="3443"/>
          <a:stretch/>
        </p:blipFill>
        <p:spPr bwMode="auto">
          <a:xfrm>
            <a:off x="541617" y="3096491"/>
            <a:ext cx="5364355" cy="375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87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027" y="207818"/>
            <a:ext cx="10515600" cy="914400"/>
          </a:xfrm>
        </p:spPr>
        <p:txBody>
          <a:bodyPr/>
          <a:lstStyle/>
          <a:p>
            <a:r>
              <a:rPr lang="en-US" b="1" dirty="0" smtClean="0"/>
              <a:t>South Africa: </a:t>
            </a:r>
            <a:endParaRPr lang="en-US" b="1" dirty="0"/>
          </a:p>
        </p:txBody>
      </p:sp>
      <p:pic>
        <p:nvPicPr>
          <p:cNvPr id="3" name="Picture 6" descr="File:South Africa (orthographic projec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834" y="1122218"/>
            <a:ext cx="5501986" cy="550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doreebonner.co.uk/upload/images/dbi_flag_southafric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174919"/>
            <a:ext cx="2528455" cy="168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freshnaturallyorganic.co.uk/images/British_fl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635" y="4810990"/>
            <a:ext cx="2690361" cy="170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06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17"/>
            <a:ext cx="10515600" cy="1325563"/>
          </a:xfrm>
        </p:spPr>
        <p:txBody>
          <a:bodyPr/>
          <a:lstStyle/>
          <a:p>
            <a:r>
              <a:rPr lang="en-US" b="1" dirty="0" smtClean="0"/>
              <a:t>South Africa</a:t>
            </a:r>
            <a:r>
              <a:rPr lang="en-US" b="1" dirty="0" smtClean="0"/>
              <a:t>: </a:t>
            </a:r>
            <a:r>
              <a:rPr lang="en-US" dirty="0" smtClean="0"/>
              <a:t>Before Imperialism</a:t>
            </a:r>
            <a:endParaRPr lang="en-US" dirty="0"/>
          </a:p>
        </p:txBody>
      </p:sp>
      <p:sp>
        <p:nvSpPr>
          <p:cNvPr id="3" name="Content Placeholder 2"/>
          <p:cNvSpPr>
            <a:spLocks noGrp="1"/>
          </p:cNvSpPr>
          <p:nvPr>
            <p:ph sz="half" idx="1"/>
          </p:nvPr>
        </p:nvSpPr>
        <p:spPr>
          <a:xfrm>
            <a:off x="301337" y="1430916"/>
            <a:ext cx="6163476" cy="5167312"/>
          </a:xfrm>
          <a:solidFill>
            <a:schemeClr val="accent1">
              <a:lumMod val="40000"/>
              <a:lumOff val="60000"/>
            </a:schemeClr>
          </a:solidFill>
        </p:spPr>
        <p:txBody>
          <a:bodyPr>
            <a:noAutofit/>
          </a:bodyPr>
          <a:lstStyle/>
          <a:p>
            <a:r>
              <a:rPr lang="en-US" sz="3600" dirty="0" smtClean="0"/>
              <a:t>Location:</a:t>
            </a:r>
          </a:p>
          <a:p>
            <a:pPr lvl="1"/>
            <a:r>
              <a:rPr lang="en-US" sz="2800" b="1" dirty="0" smtClean="0"/>
              <a:t>South Africa</a:t>
            </a:r>
          </a:p>
          <a:p>
            <a:r>
              <a:rPr lang="en-US" sz="3200" dirty="0" smtClean="0"/>
              <a:t>United by the Zulu tribe</a:t>
            </a:r>
          </a:p>
          <a:p>
            <a:r>
              <a:rPr lang="en-US" sz="3200" dirty="0" smtClean="0"/>
              <a:t>The </a:t>
            </a:r>
            <a:r>
              <a:rPr lang="en-US" sz="3200" b="1" dirty="0" smtClean="0"/>
              <a:t>“Cape of Good Hope” </a:t>
            </a:r>
            <a:r>
              <a:rPr lang="en-US" sz="3200" dirty="0" smtClean="0"/>
              <a:t>was an important sea port to Europeans on their way to India</a:t>
            </a:r>
            <a:endParaRPr lang="en-US" sz="3200" dirty="0" smtClean="0"/>
          </a:p>
          <a:p>
            <a:r>
              <a:rPr lang="en-US" sz="3600" dirty="0" smtClean="0"/>
              <a:t>Resources</a:t>
            </a:r>
            <a:r>
              <a:rPr lang="en-US" sz="3600" dirty="0" smtClean="0"/>
              <a:t>:</a:t>
            </a:r>
          </a:p>
          <a:p>
            <a:pPr lvl="1"/>
            <a:r>
              <a:rPr lang="en-US" sz="3200" dirty="0" smtClean="0"/>
              <a:t>Diamonds</a:t>
            </a:r>
          </a:p>
          <a:p>
            <a:pPr lvl="1"/>
            <a:r>
              <a:rPr lang="en-US" sz="3200" dirty="0" smtClean="0"/>
              <a:t>Gold</a:t>
            </a:r>
          </a:p>
          <a:p>
            <a:pPr lvl="1"/>
            <a:r>
              <a:rPr lang="en-US" sz="3200" dirty="0" smtClean="0"/>
              <a:t>Land (cape of good hope)</a:t>
            </a:r>
            <a:endParaRPr lang="en-US" sz="3200" dirty="0" smtClean="0"/>
          </a:p>
        </p:txBody>
      </p:sp>
      <p:pic>
        <p:nvPicPr>
          <p:cNvPr id="1026" name="Picture 2" descr="Image result for south africa citi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64813" y="3223639"/>
            <a:ext cx="5181600" cy="3452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hanty town south af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763" y="158101"/>
            <a:ext cx="4591948" cy="306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63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699" y="6378576"/>
            <a:ext cx="11916715" cy="461962"/>
          </a:xfrm>
        </p:spPr>
        <p:txBody>
          <a:bodyPr>
            <a:noAutofit/>
          </a:bodyPr>
          <a:lstStyle/>
          <a:p>
            <a:r>
              <a:rPr lang="en-US" sz="3000" b="1" dirty="0" smtClean="0"/>
              <a:t>Conflict between </a:t>
            </a:r>
            <a:r>
              <a:rPr lang="en-US" sz="3000" b="1" dirty="0"/>
              <a:t>e</a:t>
            </a:r>
            <a:r>
              <a:rPr lang="en-US" sz="3000" b="1" dirty="0" smtClean="0"/>
              <a:t>thnic division of African &amp; colonial </a:t>
            </a:r>
            <a:r>
              <a:rPr lang="en-US" sz="3000" b="1" dirty="0"/>
              <a:t>d</a:t>
            </a:r>
            <a:r>
              <a:rPr lang="en-US" sz="3000" b="1" dirty="0" smtClean="0"/>
              <a:t>ivision of Africa.</a:t>
            </a:r>
            <a:endParaRPr lang="en-US" sz="3000" b="1" dirty="0"/>
          </a:p>
        </p:txBody>
      </p:sp>
      <p:pic>
        <p:nvPicPr>
          <p:cNvPr id="1026" name="Picture 2" descr="Image result for colonial africa and ethnic groups"/>
          <p:cNvPicPr>
            <a:picLocks noChangeAspect="1" noChangeArrowheads="1"/>
          </p:cNvPicPr>
          <p:nvPr/>
        </p:nvPicPr>
        <p:blipFill rotWithShape="1">
          <a:blip r:embed="rId3">
            <a:extLst>
              <a:ext uri="{28A0092B-C50C-407E-A947-70E740481C1C}">
                <a14:useLocalDpi xmlns:a14="http://schemas.microsoft.com/office/drawing/2010/main" val="0"/>
              </a:ext>
            </a:extLst>
          </a:blip>
          <a:srcRect t="9152" b="10166"/>
          <a:stretch/>
        </p:blipFill>
        <p:spPr bwMode="auto">
          <a:xfrm>
            <a:off x="6032500" y="0"/>
            <a:ext cx="6023914" cy="6289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frica colonial partition 19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99" y="88900"/>
            <a:ext cx="5892801" cy="613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48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b="1" dirty="0" smtClean="0"/>
              <a:t>South Africa: </a:t>
            </a:r>
            <a:r>
              <a:rPr lang="en-US" dirty="0" smtClean="0"/>
              <a:t>Imperial Motives</a:t>
            </a:r>
            <a:endParaRPr lang="en-US" dirty="0"/>
          </a:p>
        </p:txBody>
      </p:sp>
      <p:pic>
        <p:nvPicPr>
          <p:cNvPr id="4" name="Picture 6" descr="http://www.marinacivil.com/images/articulos/VASCO%20DE%20GAMA.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7045" y="1147635"/>
            <a:ext cx="5437909" cy="54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4464" y="1802268"/>
            <a:ext cx="2878282" cy="1846659"/>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Political:</a:t>
            </a:r>
          </a:p>
          <a:p>
            <a:pPr marL="742950" lvl="1" indent="-285750">
              <a:buFont typeface="Arial" panose="020B0604020202020204" pitchFamily="34" charset="0"/>
              <a:buChar char="•"/>
            </a:pPr>
            <a:r>
              <a:rPr lang="en-US" sz="3200" dirty="0" smtClean="0"/>
              <a:t>Diamonds</a:t>
            </a:r>
          </a:p>
          <a:p>
            <a:pPr marL="742950" lvl="1" indent="-285750">
              <a:buFont typeface="Arial" panose="020B0604020202020204" pitchFamily="34" charset="0"/>
              <a:buChar char="•"/>
            </a:pPr>
            <a:r>
              <a:rPr lang="en-US" sz="3200" dirty="0" smtClean="0"/>
              <a:t>Gold</a:t>
            </a:r>
          </a:p>
          <a:p>
            <a:endParaRPr lang="en-US" dirty="0"/>
          </a:p>
        </p:txBody>
      </p:sp>
      <p:sp>
        <p:nvSpPr>
          <p:cNvPr id="6" name="TextBox 5"/>
          <p:cNvSpPr txBox="1"/>
          <p:nvPr/>
        </p:nvSpPr>
        <p:spPr>
          <a:xfrm>
            <a:off x="8814954" y="1779166"/>
            <a:ext cx="3363191" cy="2339102"/>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Economic:</a:t>
            </a:r>
          </a:p>
          <a:p>
            <a:pPr marL="742950" lvl="1" indent="-285750">
              <a:buFont typeface="Arial" panose="020B0604020202020204" pitchFamily="34" charset="0"/>
              <a:buChar char="•"/>
            </a:pPr>
            <a:r>
              <a:rPr lang="en-US" sz="3200" dirty="0" smtClean="0"/>
              <a:t>Great location to </a:t>
            </a:r>
            <a:r>
              <a:rPr lang="en-US" sz="3200" b="1" dirty="0" smtClean="0"/>
              <a:t>control trade to India</a:t>
            </a:r>
          </a:p>
          <a:p>
            <a:endParaRPr lang="en-US" dirty="0"/>
          </a:p>
        </p:txBody>
      </p:sp>
    </p:spTree>
    <p:extLst>
      <p:ext uri="{BB962C8B-B14F-4D97-AF65-F5344CB8AC3E}">
        <p14:creationId xmlns:p14="http://schemas.microsoft.com/office/powerpoint/2010/main" val="175968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428"/>
            <a:ext cx="5517860" cy="1325563"/>
          </a:xfrm>
        </p:spPr>
        <p:txBody>
          <a:bodyPr/>
          <a:lstStyle/>
          <a:p>
            <a:r>
              <a:rPr lang="en-US" b="1" dirty="0" smtClean="0"/>
              <a:t>South Africa</a:t>
            </a:r>
            <a:r>
              <a:rPr lang="en-US" b="1" dirty="0" smtClean="0"/>
              <a:t>: </a:t>
            </a:r>
            <a:r>
              <a:rPr lang="en-US" dirty="0" smtClean="0"/>
              <a:t>Conflicts &amp; Life</a:t>
            </a:r>
            <a:endParaRPr lang="en-US" dirty="0"/>
          </a:p>
        </p:txBody>
      </p:sp>
      <p:sp>
        <p:nvSpPr>
          <p:cNvPr id="3" name="Content Placeholder 2"/>
          <p:cNvSpPr>
            <a:spLocks noGrp="1"/>
          </p:cNvSpPr>
          <p:nvPr>
            <p:ph sz="half" idx="1"/>
          </p:nvPr>
        </p:nvSpPr>
        <p:spPr>
          <a:xfrm>
            <a:off x="103909" y="1600201"/>
            <a:ext cx="5964381" cy="5143499"/>
          </a:xfrm>
          <a:solidFill>
            <a:schemeClr val="accent1">
              <a:lumMod val="40000"/>
              <a:lumOff val="60000"/>
            </a:schemeClr>
          </a:solidFill>
        </p:spPr>
        <p:txBody>
          <a:bodyPr>
            <a:noAutofit/>
          </a:bodyPr>
          <a:lstStyle/>
          <a:p>
            <a:r>
              <a:rPr lang="en-US" sz="3200" dirty="0" smtClean="0"/>
              <a:t>Conflicts:</a:t>
            </a:r>
          </a:p>
          <a:p>
            <a:pPr lvl="1"/>
            <a:r>
              <a:rPr lang="en-US" dirty="0" smtClean="0"/>
              <a:t>Zulu VS. Boer (Dutch)</a:t>
            </a:r>
            <a:endParaRPr lang="en-US" dirty="0"/>
          </a:p>
          <a:p>
            <a:pPr lvl="1"/>
            <a:r>
              <a:rPr lang="en-US" dirty="0" smtClean="0"/>
              <a:t>British </a:t>
            </a:r>
            <a:r>
              <a:rPr lang="en-US" dirty="0" smtClean="0"/>
              <a:t>VS. Zulu (United Africans)</a:t>
            </a:r>
            <a:endParaRPr lang="en-US" dirty="0"/>
          </a:p>
          <a:p>
            <a:pPr lvl="1"/>
            <a:r>
              <a:rPr lang="en-US" dirty="0" smtClean="0"/>
              <a:t>Boer VS. Zulu</a:t>
            </a:r>
          </a:p>
          <a:p>
            <a:pPr marL="457200" lvl="1" indent="0">
              <a:buNone/>
            </a:pPr>
            <a:endParaRPr lang="en-US" dirty="0" smtClean="0"/>
          </a:p>
          <a:p>
            <a:r>
              <a:rPr lang="en-US" dirty="0" smtClean="0"/>
              <a:t>Zulu almost won both wars, even though they only had spears</a:t>
            </a:r>
          </a:p>
          <a:p>
            <a:pPr lvl="1"/>
            <a:endParaRPr lang="en-US" dirty="0" smtClean="0"/>
          </a:p>
          <a:p>
            <a:r>
              <a:rPr lang="en-US" dirty="0" smtClean="0"/>
              <a:t>Originally the British governed directly, but eventually a protectorate was established</a:t>
            </a:r>
          </a:p>
          <a:p>
            <a:r>
              <a:rPr lang="en-US" dirty="0" smtClean="0"/>
              <a:t>Severe racial discrimination</a:t>
            </a:r>
          </a:p>
        </p:txBody>
      </p:sp>
      <p:pic>
        <p:nvPicPr>
          <p:cNvPr id="6" name="Picture 4" descr="http://i.dailymail.co.uk/i/pix/2009/06/17/article-1193666-0091551F1000044C-491_468x3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269" y="169428"/>
            <a:ext cx="5155046" cy="340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zulu people"/>
          <p:cNvPicPr>
            <a:picLocks noChangeAspect="1" noChangeArrowheads="1"/>
          </p:cNvPicPr>
          <p:nvPr/>
        </p:nvPicPr>
        <p:blipFill rotWithShape="1">
          <a:blip r:embed="rId3">
            <a:extLst>
              <a:ext uri="{28A0092B-C50C-407E-A947-70E740481C1C}">
                <a14:useLocalDpi xmlns:a14="http://schemas.microsoft.com/office/drawing/2010/main" val="0"/>
              </a:ext>
            </a:extLst>
          </a:blip>
          <a:srcRect t="10182" b="2182"/>
          <a:stretch/>
        </p:blipFill>
        <p:spPr bwMode="auto">
          <a:xfrm>
            <a:off x="8855130" y="2712027"/>
            <a:ext cx="3135978" cy="403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16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473" y="-67469"/>
            <a:ext cx="11208327" cy="1164431"/>
          </a:xfrm>
        </p:spPr>
        <p:txBody>
          <a:bodyPr/>
          <a:lstStyle/>
          <a:p>
            <a:r>
              <a:rPr lang="en-US" b="1" dirty="0" smtClean="0"/>
              <a:t>South Africa: </a:t>
            </a:r>
            <a:r>
              <a:rPr lang="en-US" dirty="0" smtClean="0"/>
              <a:t>Results of Colonial Rule</a:t>
            </a:r>
            <a:endParaRPr lang="en-US" dirty="0"/>
          </a:p>
        </p:txBody>
      </p:sp>
      <p:sp>
        <p:nvSpPr>
          <p:cNvPr id="3" name="Content Placeholder 2"/>
          <p:cNvSpPr>
            <a:spLocks noGrp="1"/>
          </p:cNvSpPr>
          <p:nvPr>
            <p:ph idx="1"/>
          </p:nvPr>
        </p:nvSpPr>
        <p:spPr>
          <a:xfrm>
            <a:off x="145473" y="879475"/>
            <a:ext cx="8216373" cy="2601480"/>
          </a:xfrm>
        </p:spPr>
        <p:txBody>
          <a:bodyPr/>
          <a:lstStyle/>
          <a:p>
            <a:r>
              <a:rPr lang="en-US" altLang="en-US" sz="2600" dirty="0" smtClean="0"/>
              <a:t>Racial </a:t>
            </a:r>
            <a:r>
              <a:rPr lang="en-US" altLang="en-US" sz="2600" dirty="0"/>
              <a:t>Discrimination (1910 – 1948)</a:t>
            </a:r>
          </a:p>
          <a:p>
            <a:pPr lvl="1"/>
            <a:r>
              <a:rPr lang="en-US" altLang="en-US" sz="2600" dirty="0"/>
              <a:t>Laws restricting voting, housing, property, schooling, jobs…</a:t>
            </a:r>
          </a:p>
          <a:p>
            <a:r>
              <a:rPr lang="en-US" altLang="en-US" sz="2600" dirty="0"/>
              <a:t>Apartheid (1948 – 1994) </a:t>
            </a:r>
          </a:p>
          <a:p>
            <a:pPr lvl="1"/>
            <a:r>
              <a:rPr lang="en-US" altLang="en-US" sz="2600" dirty="0"/>
              <a:t>Segregation of whites, blacks and mixed </a:t>
            </a:r>
            <a:r>
              <a:rPr lang="en-US" altLang="en-US" sz="2600" dirty="0" smtClean="0"/>
              <a:t>people</a:t>
            </a:r>
          </a:p>
          <a:p>
            <a:pPr lvl="1"/>
            <a:r>
              <a:rPr lang="en-US" sz="2600" dirty="0" smtClean="0"/>
              <a:t>Enforced by the law</a:t>
            </a:r>
            <a:endParaRPr lang="en-US" dirty="0"/>
          </a:p>
        </p:txBody>
      </p:sp>
      <p:pic>
        <p:nvPicPr>
          <p:cNvPr id="5122" name="Picture 2" descr="Image result for apartheid"/>
          <p:cNvPicPr>
            <a:picLocks noChangeAspect="1" noChangeArrowheads="1"/>
          </p:cNvPicPr>
          <p:nvPr/>
        </p:nvPicPr>
        <p:blipFill rotWithShape="1">
          <a:blip r:embed="rId2">
            <a:extLst>
              <a:ext uri="{28A0092B-C50C-407E-A947-70E740481C1C}">
                <a14:useLocalDpi xmlns:a14="http://schemas.microsoft.com/office/drawing/2010/main" val="0"/>
              </a:ext>
            </a:extLst>
          </a:blip>
          <a:srcRect b="8571"/>
          <a:stretch/>
        </p:blipFill>
        <p:spPr bwMode="auto">
          <a:xfrm>
            <a:off x="8514245" y="72736"/>
            <a:ext cx="3587699" cy="31900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outh africa segregation 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3" y="3480955"/>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egregation south 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275" y="3314700"/>
            <a:ext cx="4642669" cy="34855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nelson mande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227" y="4953652"/>
            <a:ext cx="2954794" cy="166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703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neyweb.co.za/mw/media_stream/mw/1/515308/images/graph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611" y="284018"/>
            <a:ext cx="9853180" cy="64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662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657"/>
          </a:xfrm>
        </p:spPr>
        <p:txBody>
          <a:bodyPr/>
          <a:lstStyle/>
          <a:p>
            <a:r>
              <a:rPr lang="en-US" b="1" dirty="0" smtClean="0"/>
              <a:t>Ethiopia: </a:t>
            </a:r>
            <a:r>
              <a:rPr lang="en-US" dirty="0" smtClean="0"/>
              <a:t>A Nation that Resisted Imperialism</a:t>
            </a:r>
            <a:endParaRPr lang="en-US" dirty="0"/>
          </a:p>
        </p:txBody>
      </p:sp>
      <p:sp>
        <p:nvSpPr>
          <p:cNvPr id="3" name="Content Placeholder 2"/>
          <p:cNvSpPr>
            <a:spLocks noGrp="1"/>
          </p:cNvSpPr>
          <p:nvPr>
            <p:ph idx="1"/>
          </p:nvPr>
        </p:nvSpPr>
        <p:spPr>
          <a:xfrm>
            <a:off x="838200" y="1825625"/>
            <a:ext cx="10515600" cy="2195657"/>
          </a:xfrm>
          <a:solidFill>
            <a:schemeClr val="accent4">
              <a:lumMod val="20000"/>
              <a:lumOff val="80000"/>
            </a:schemeClr>
          </a:solidFill>
        </p:spPr>
        <p:txBody>
          <a:bodyPr/>
          <a:lstStyle/>
          <a:p>
            <a:r>
              <a:rPr lang="en-US" sz="3600" dirty="0" smtClean="0"/>
              <a:t>Read “Africans resist imperialism” on page #397 in your book.</a:t>
            </a:r>
          </a:p>
          <a:p>
            <a:pPr lvl="1"/>
            <a:r>
              <a:rPr lang="en-US" sz="2800" dirty="0" smtClean="0"/>
              <a:t>Write 3 sentences that describe why/how Ethiopia resisted the colonial powers initially.</a:t>
            </a:r>
            <a:endParaRPr lang="en-US" sz="2800" dirty="0"/>
          </a:p>
        </p:txBody>
      </p:sp>
    </p:spTree>
    <p:extLst>
      <p:ext uri="{BB962C8B-B14F-4D97-AF65-F5344CB8AC3E}">
        <p14:creationId xmlns:p14="http://schemas.microsoft.com/office/powerpoint/2010/main" val="1811643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0"/>
            <a:ext cx="11620500" cy="1325563"/>
          </a:xfrm>
        </p:spPr>
        <p:txBody>
          <a:bodyPr>
            <a:normAutofit/>
          </a:bodyPr>
          <a:lstStyle/>
          <a:p>
            <a:r>
              <a:rPr lang="en-US" sz="3600" b="1" dirty="0" smtClean="0"/>
              <a:t>Regional Resources in Africa (worksheet corrections):</a:t>
            </a:r>
            <a:br>
              <a:rPr lang="en-US" sz="3600" b="1" dirty="0" smtClean="0"/>
            </a:br>
            <a:r>
              <a:rPr lang="en-US" sz="3600" dirty="0" smtClean="0"/>
              <a:t>PGS 392-393</a:t>
            </a:r>
            <a:endParaRPr lang="en-US" sz="3600" dirty="0"/>
          </a:p>
        </p:txBody>
      </p:sp>
      <p:sp>
        <p:nvSpPr>
          <p:cNvPr id="3" name="Content Placeholder 2"/>
          <p:cNvSpPr>
            <a:spLocks noGrp="1"/>
          </p:cNvSpPr>
          <p:nvPr>
            <p:ph sz="half" idx="1"/>
          </p:nvPr>
        </p:nvSpPr>
        <p:spPr>
          <a:xfrm>
            <a:off x="0" y="1193801"/>
            <a:ext cx="5540375" cy="5664199"/>
          </a:xfrm>
        </p:spPr>
        <p:txBody>
          <a:bodyPr>
            <a:normAutofit fontScale="25000" lnSpcReduction="20000"/>
          </a:bodyPr>
          <a:lstStyle/>
          <a:p>
            <a:pPr marL="0" marR="0" indent="0">
              <a:lnSpc>
                <a:spcPct val="107000"/>
              </a:lnSpc>
              <a:spcBef>
                <a:spcPts val="0"/>
              </a:spcBef>
              <a:spcAft>
                <a:spcPts val="800"/>
              </a:spcAft>
              <a:buNone/>
            </a:pPr>
            <a:r>
              <a:rPr lang="en-US" sz="7100" b="1" dirty="0" smtClean="0">
                <a:effectLst/>
                <a:latin typeface="Calibri" panose="020F0502020204030204" pitchFamily="34" charset="0"/>
                <a:ea typeface="Calibri" panose="020F0502020204030204" pitchFamily="34" charset="0"/>
                <a:cs typeface="Times New Roman" panose="02020603050405020304" pitchFamily="18" charset="0"/>
              </a:rPr>
              <a:t>Northern Africa</a:t>
            </a:r>
            <a:endParaRPr lang="en-US" sz="7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600" dirty="0" smtClean="0">
                <a:effectLst/>
                <a:latin typeface="Calibri" panose="020F0502020204030204" pitchFamily="34" charset="0"/>
                <a:ea typeface="Calibri" panose="020F0502020204030204" pitchFamily="34" charset="0"/>
                <a:cs typeface="Times New Roman" panose="02020603050405020304" pitchFamily="18" charset="0"/>
              </a:rPr>
              <a:t>Cultures: </a:t>
            </a:r>
          </a:p>
          <a:p>
            <a:pPr marL="457200" lvl="1" indent="0">
              <a:lnSpc>
                <a:spcPct val="107000"/>
              </a:lnSpc>
              <a:spcBef>
                <a:spcPts val="0"/>
              </a:spcBef>
              <a:spcAft>
                <a:spcPts val="800"/>
              </a:spcAft>
              <a:buNone/>
            </a:pPr>
            <a:r>
              <a:rPr lang="en-US" sz="9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-People of the region were united by the Muslim religion and were part of the Ottoman Empire at the beginning of the decade. (Ottoman empire influence would significantly decline by the 1880’s).</a:t>
            </a:r>
            <a:endParaRPr lang="en-US" sz="9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600" dirty="0" smtClean="0">
                <a:effectLst/>
                <a:latin typeface="Calibri" panose="020F0502020204030204" pitchFamily="34" charset="0"/>
                <a:ea typeface="Calibri" panose="020F0502020204030204" pitchFamily="34" charset="0"/>
                <a:cs typeface="Times New Roman" panose="02020603050405020304" pitchFamily="18" charset="0"/>
              </a:rPr>
              <a:t>Conflicts:</a:t>
            </a:r>
            <a:r>
              <a:rPr lang="en-US" sz="9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N/A</a:t>
            </a:r>
            <a:endParaRPr lang="en-US" sz="9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600" dirty="0" smtClean="0">
                <a:effectLst/>
                <a:latin typeface="Calibri" panose="020F0502020204030204" pitchFamily="34" charset="0"/>
                <a:ea typeface="Calibri" panose="020F0502020204030204" pitchFamily="34" charset="0"/>
                <a:cs typeface="Times New Roman" panose="02020603050405020304" pitchFamily="18" charset="0"/>
              </a:rPr>
              <a:t>Resources: </a:t>
            </a:r>
          </a:p>
          <a:p>
            <a:pPr marL="457200" lvl="1" indent="0">
              <a:lnSpc>
                <a:spcPct val="107000"/>
              </a:lnSpc>
              <a:spcBef>
                <a:spcPts val="0"/>
              </a:spcBef>
              <a:spcAft>
                <a:spcPts val="800"/>
              </a:spcAft>
              <a:buNone/>
            </a:pPr>
            <a:r>
              <a:rPr lang="en-US" sz="9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 resources mentioned. The landscape of northern Africa is made up of the Sahara desert and very fertile (rich) soils of the Fertile Crescent</a:t>
            </a:r>
            <a:r>
              <a:rPr lang="en-US" sz="7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7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5321301" y="939800"/>
            <a:ext cx="6870700" cy="5918201"/>
          </a:xfrm>
        </p:spPr>
        <p:txBody>
          <a:bodyPr>
            <a:normAutofit fontScale="25000" lnSpcReduction="20000"/>
          </a:bodyPr>
          <a:lstStyle/>
          <a:p>
            <a:pPr marL="0" indent="0">
              <a:buNone/>
            </a:pPr>
            <a:r>
              <a:rPr lang="en-US" sz="6800" b="1" dirty="0" smtClean="0"/>
              <a:t>West </a:t>
            </a:r>
            <a:r>
              <a:rPr lang="en-US" sz="6800" b="1" dirty="0"/>
              <a:t>Africa</a:t>
            </a:r>
            <a:endParaRPr lang="en-US" sz="6800" dirty="0"/>
          </a:p>
          <a:p>
            <a:r>
              <a:rPr lang="en-US" sz="10000" dirty="0"/>
              <a:t>Cultures: </a:t>
            </a:r>
          </a:p>
          <a:p>
            <a:pPr marL="457200" lvl="1" indent="0">
              <a:buNone/>
            </a:pPr>
            <a:r>
              <a:rPr lang="en-US" sz="10000" dirty="0" smtClean="0">
                <a:solidFill>
                  <a:srgbClr val="7030A0"/>
                </a:solidFill>
              </a:rPr>
              <a:t>-Many groups </a:t>
            </a:r>
            <a:r>
              <a:rPr lang="en-US" sz="10000" dirty="0">
                <a:solidFill>
                  <a:srgbClr val="7030A0"/>
                </a:solidFill>
              </a:rPr>
              <a:t>were united by the Muslim religion. </a:t>
            </a:r>
          </a:p>
          <a:p>
            <a:pPr marL="457200" lvl="1" indent="0">
              <a:buNone/>
            </a:pPr>
            <a:r>
              <a:rPr lang="en-US" sz="10000" dirty="0" smtClean="0">
                <a:solidFill>
                  <a:srgbClr val="7030A0"/>
                </a:solidFill>
              </a:rPr>
              <a:t>-An </a:t>
            </a:r>
            <a:r>
              <a:rPr lang="en-US" sz="10000" dirty="0">
                <a:solidFill>
                  <a:srgbClr val="7030A0"/>
                </a:solidFill>
              </a:rPr>
              <a:t>Islamic state was set up </a:t>
            </a:r>
            <a:r>
              <a:rPr lang="en-US" sz="10000" dirty="0" smtClean="0">
                <a:solidFill>
                  <a:srgbClr val="7030A0"/>
                </a:solidFill>
              </a:rPr>
              <a:t>which </a:t>
            </a:r>
            <a:r>
              <a:rPr lang="en-US" sz="10000" dirty="0">
                <a:solidFill>
                  <a:srgbClr val="7030A0"/>
                </a:solidFill>
              </a:rPr>
              <a:t>increased literacy &amp; trade, but decreased local wars.</a:t>
            </a:r>
          </a:p>
          <a:p>
            <a:pPr marL="457200" lvl="1" indent="0">
              <a:buNone/>
            </a:pPr>
            <a:r>
              <a:rPr lang="en-US" sz="10000" dirty="0" smtClean="0">
                <a:solidFill>
                  <a:srgbClr val="7030A0"/>
                </a:solidFill>
              </a:rPr>
              <a:t>-Powerful </a:t>
            </a:r>
            <a:r>
              <a:rPr lang="en-US" sz="10000" dirty="0">
                <a:solidFill>
                  <a:srgbClr val="7030A0"/>
                </a:solidFill>
              </a:rPr>
              <a:t>Asante kingdom (not an Islamic state) ruled several small groups of people (states)</a:t>
            </a:r>
          </a:p>
          <a:p>
            <a:r>
              <a:rPr lang="en-US" sz="10000" dirty="0"/>
              <a:t>Conflicts: </a:t>
            </a:r>
          </a:p>
          <a:p>
            <a:pPr marL="457200" lvl="1" indent="0">
              <a:buNone/>
            </a:pPr>
            <a:r>
              <a:rPr lang="en-US" sz="10000" dirty="0" smtClean="0">
                <a:solidFill>
                  <a:srgbClr val="7030A0"/>
                </a:solidFill>
              </a:rPr>
              <a:t>-The </a:t>
            </a:r>
            <a:r>
              <a:rPr lang="en-US" sz="10000" dirty="0">
                <a:solidFill>
                  <a:srgbClr val="7030A0"/>
                </a:solidFill>
              </a:rPr>
              <a:t>spread of the Muslim religion (and Islamic law) caused </a:t>
            </a:r>
            <a:r>
              <a:rPr lang="en-US" sz="10000" dirty="0" smtClean="0">
                <a:solidFill>
                  <a:srgbClr val="7030A0"/>
                </a:solidFill>
              </a:rPr>
              <a:t>tribes to </a:t>
            </a:r>
            <a:r>
              <a:rPr lang="en-US" sz="10000" dirty="0">
                <a:solidFill>
                  <a:srgbClr val="7030A0"/>
                </a:solidFill>
              </a:rPr>
              <a:t>rise up against European rulers.</a:t>
            </a:r>
          </a:p>
          <a:p>
            <a:pPr marL="457200" lvl="1" indent="0">
              <a:buNone/>
            </a:pPr>
            <a:r>
              <a:rPr lang="en-US" sz="10000" dirty="0" smtClean="0">
                <a:solidFill>
                  <a:srgbClr val="7030A0"/>
                </a:solidFill>
              </a:rPr>
              <a:t>-Small </a:t>
            </a:r>
            <a:r>
              <a:rPr lang="en-US" sz="10000" dirty="0">
                <a:solidFill>
                  <a:srgbClr val="7030A0"/>
                </a:solidFill>
              </a:rPr>
              <a:t>states under the Asante rule wanted change and to revolt against powerful rule</a:t>
            </a:r>
          </a:p>
          <a:p>
            <a:r>
              <a:rPr lang="en-US" sz="10000" dirty="0"/>
              <a:t>Resources: </a:t>
            </a:r>
          </a:p>
          <a:p>
            <a:pPr marL="457200" lvl="1" indent="0">
              <a:buNone/>
            </a:pPr>
            <a:r>
              <a:rPr lang="en-US" sz="10000" dirty="0" smtClean="0">
                <a:solidFill>
                  <a:srgbClr val="7030A0"/>
                </a:solidFill>
              </a:rPr>
              <a:t>-Forested </a:t>
            </a:r>
            <a:r>
              <a:rPr lang="en-US" sz="10000" dirty="0">
                <a:solidFill>
                  <a:srgbClr val="7030A0"/>
                </a:solidFill>
              </a:rPr>
              <a:t>areas.</a:t>
            </a:r>
          </a:p>
          <a:p>
            <a:pPr marL="457200" lvl="1" indent="0">
              <a:buNone/>
            </a:pPr>
            <a:r>
              <a:rPr lang="en-US" sz="10000" dirty="0" smtClean="0">
                <a:solidFill>
                  <a:srgbClr val="7030A0"/>
                </a:solidFill>
              </a:rPr>
              <a:t>-Slave </a:t>
            </a:r>
            <a:r>
              <a:rPr lang="en-US" sz="10000" dirty="0">
                <a:solidFill>
                  <a:srgbClr val="7030A0"/>
                </a:solidFill>
              </a:rPr>
              <a:t>trade already exists between ethnic </a:t>
            </a:r>
            <a:r>
              <a:rPr lang="en-US" sz="10000" dirty="0" smtClean="0">
                <a:solidFill>
                  <a:srgbClr val="7030A0"/>
                </a:solidFill>
              </a:rPr>
              <a:t>groups</a:t>
            </a:r>
            <a:endParaRPr lang="en-US" sz="10000" dirty="0">
              <a:solidFill>
                <a:srgbClr val="7030A0"/>
              </a:solidFill>
            </a:endParaRPr>
          </a:p>
        </p:txBody>
      </p:sp>
    </p:spTree>
    <p:extLst>
      <p:ext uri="{BB962C8B-B14F-4D97-AF65-F5344CB8AC3E}">
        <p14:creationId xmlns:p14="http://schemas.microsoft.com/office/powerpoint/2010/main" val="20478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lstStyle/>
          <a:p>
            <a:r>
              <a:rPr lang="en-US" b="1" dirty="0" smtClean="0"/>
              <a:t>Corrections continued…</a:t>
            </a:r>
            <a:endParaRPr lang="en-US" b="1" dirty="0"/>
          </a:p>
        </p:txBody>
      </p:sp>
      <p:sp>
        <p:nvSpPr>
          <p:cNvPr id="3" name="Content Placeholder 2"/>
          <p:cNvSpPr>
            <a:spLocks noGrp="1"/>
          </p:cNvSpPr>
          <p:nvPr>
            <p:ph sz="half" idx="1"/>
          </p:nvPr>
        </p:nvSpPr>
        <p:spPr>
          <a:xfrm>
            <a:off x="139700" y="1562100"/>
            <a:ext cx="5892800" cy="4970463"/>
          </a:xfrm>
        </p:spPr>
        <p:txBody>
          <a:bodyPr>
            <a:normAutofit fontScale="77500" lnSpcReduction="20000"/>
          </a:bodyPr>
          <a:lstStyle/>
          <a:p>
            <a:pPr marL="0" indent="0">
              <a:buNone/>
            </a:pPr>
            <a:r>
              <a:rPr lang="en-US" b="1" dirty="0"/>
              <a:t>East Africa</a:t>
            </a:r>
            <a:endParaRPr lang="en-US" dirty="0"/>
          </a:p>
          <a:p>
            <a:r>
              <a:rPr lang="en-US" sz="3200" dirty="0"/>
              <a:t>Cultures: </a:t>
            </a:r>
          </a:p>
          <a:p>
            <a:pPr marL="457200" lvl="1" indent="0">
              <a:buNone/>
            </a:pPr>
            <a:r>
              <a:rPr lang="en-US" sz="3200" dirty="0" smtClean="0">
                <a:solidFill>
                  <a:srgbClr val="7030A0"/>
                </a:solidFill>
              </a:rPr>
              <a:t>-Muslim </a:t>
            </a:r>
            <a:r>
              <a:rPr lang="en-US" sz="3200" dirty="0">
                <a:solidFill>
                  <a:srgbClr val="7030A0"/>
                </a:solidFill>
              </a:rPr>
              <a:t>values were important to the peoples (states) </a:t>
            </a:r>
          </a:p>
          <a:p>
            <a:pPr marL="457200" lvl="1" indent="0">
              <a:buNone/>
            </a:pPr>
            <a:r>
              <a:rPr lang="en-US" sz="3200" dirty="0" smtClean="0">
                <a:solidFill>
                  <a:srgbClr val="7030A0"/>
                </a:solidFill>
              </a:rPr>
              <a:t>-Trade </a:t>
            </a:r>
            <a:r>
              <a:rPr lang="en-US" sz="3200" dirty="0">
                <a:solidFill>
                  <a:srgbClr val="7030A0"/>
                </a:solidFill>
              </a:rPr>
              <a:t>with Europe and India was important to these empires.</a:t>
            </a:r>
          </a:p>
          <a:p>
            <a:r>
              <a:rPr lang="en-US" sz="3200" dirty="0"/>
              <a:t>Conflicts: </a:t>
            </a:r>
            <a:r>
              <a:rPr lang="en-US" sz="3200" dirty="0">
                <a:solidFill>
                  <a:srgbClr val="7030A0"/>
                </a:solidFill>
              </a:rPr>
              <a:t>N/A</a:t>
            </a:r>
          </a:p>
          <a:p>
            <a:r>
              <a:rPr lang="en-US" sz="3200" dirty="0"/>
              <a:t>Resources: </a:t>
            </a:r>
          </a:p>
          <a:p>
            <a:pPr marL="457200" lvl="1" indent="0">
              <a:buNone/>
            </a:pPr>
            <a:r>
              <a:rPr lang="en-US" sz="3200" dirty="0" smtClean="0">
                <a:solidFill>
                  <a:srgbClr val="7030A0"/>
                </a:solidFill>
              </a:rPr>
              <a:t>-Slaves </a:t>
            </a:r>
            <a:r>
              <a:rPr lang="en-US" sz="3200" dirty="0">
                <a:solidFill>
                  <a:srgbClr val="7030A0"/>
                </a:solidFill>
              </a:rPr>
              <a:t>(from the interior of Africa)</a:t>
            </a:r>
          </a:p>
          <a:p>
            <a:pPr marL="457200" lvl="1" indent="0">
              <a:buNone/>
            </a:pPr>
            <a:r>
              <a:rPr lang="en-US" sz="3200" dirty="0" smtClean="0">
                <a:solidFill>
                  <a:srgbClr val="7030A0"/>
                </a:solidFill>
              </a:rPr>
              <a:t>-Ivory</a:t>
            </a:r>
            <a:endParaRPr lang="en-US" sz="3200" dirty="0">
              <a:solidFill>
                <a:srgbClr val="7030A0"/>
              </a:solidFill>
            </a:endParaRPr>
          </a:p>
          <a:p>
            <a:pPr marL="457200" lvl="1" indent="0">
              <a:buNone/>
            </a:pPr>
            <a:r>
              <a:rPr lang="en-US" sz="3200" dirty="0" smtClean="0">
                <a:solidFill>
                  <a:srgbClr val="7030A0"/>
                </a:solidFill>
              </a:rPr>
              <a:t>-Copper</a:t>
            </a:r>
            <a:endParaRPr lang="en-US" sz="3200" dirty="0">
              <a:solidFill>
                <a:srgbClr val="7030A0"/>
              </a:solidFill>
            </a:endParaRPr>
          </a:p>
          <a:p>
            <a:endParaRPr lang="en-US" dirty="0"/>
          </a:p>
        </p:txBody>
      </p:sp>
      <p:sp>
        <p:nvSpPr>
          <p:cNvPr id="4" name="Content Placeholder 3"/>
          <p:cNvSpPr>
            <a:spLocks noGrp="1"/>
          </p:cNvSpPr>
          <p:nvPr>
            <p:ph sz="half" idx="2"/>
          </p:nvPr>
        </p:nvSpPr>
        <p:spPr>
          <a:xfrm>
            <a:off x="6146800" y="1562100"/>
            <a:ext cx="5905500" cy="4970463"/>
          </a:xfrm>
        </p:spPr>
        <p:txBody>
          <a:bodyPr>
            <a:normAutofit fontScale="77500" lnSpcReduction="20000"/>
          </a:bodyPr>
          <a:lstStyle/>
          <a:p>
            <a:pPr marL="0" indent="0">
              <a:buNone/>
            </a:pPr>
            <a:r>
              <a:rPr lang="en-US" b="1" dirty="0"/>
              <a:t>Southern Africa</a:t>
            </a:r>
            <a:endParaRPr lang="en-US" dirty="0"/>
          </a:p>
          <a:p>
            <a:r>
              <a:rPr lang="en-US" sz="3600" dirty="0"/>
              <a:t>Cultures:</a:t>
            </a:r>
          </a:p>
          <a:p>
            <a:pPr marL="457200" lvl="1" indent="0">
              <a:buNone/>
            </a:pPr>
            <a:r>
              <a:rPr lang="en-US" sz="3100" dirty="0" smtClean="0">
                <a:solidFill>
                  <a:srgbClr val="7030A0"/>
                </a:solidFill>
              </a:rPr>
              <a:t>-Zulu </a:t>
            </a:r>
            <a:r>
              <a:rPr lang="en-US" sz="3100" dirty="0">
                <a:solidFill>
                  <a:srgbClr val="7030A0"/>
                </a:solidFill>
              </a:rPr>
              <a:t>kingdom</a:t>
            </a:r>
          </a:p>
          <a:p>
            <a:pPr marL="457200" lvl="1" indent="0">
              <a:buNone/>
            </a:pPr>
            <a:r>
              <a:rPr lang="en-US" sz="3100" dirty="0" smtClean="0">
                <a:solidFill>
                  <a:srgbClr val="7030A0"/>
                </a:solidFill>
              </a:rPr>
              <a:t>-Boer</a:t>
            </a:r>
            <a:endParaRPr lang="en-US" sz="3100" dirty="0">
              <a:solidFill>
                <a:srgbClr val="7030A0"/>
              </a:solidFill>
            </a:endParaRPr>
          </a:p>
          <a:p>
            <a:pPr marL="457200" lvl="1" indent="0">
              <a:buNone/>
            </a:pPr>
            <a:r>
              <a:rPr lang="en-US" sz="3100" dirty="0" smtClean="0">
                <a:solidFill>
                  <a:srgbClr val="7030A0"/>
                </a:solidFill>
              </a:rPr>
              <a:t>-Many </a:t>
            </a:r>
            <a:r>
              <a:rPr lang="en-US" sz="3100" dirty="0">
                <a:solidFill>
                  <a:srgbClr val="7030A0"/>
                </a:solidFill>
              </a:rPr>
              <a:t>diverse cultural groups</a:t>
            </a:r>
          </a:p>
          <a:p>
            <a:r>
              <a:rPr lang="en-US" sz="3600" dirty="0"/>
              <a:t>Conflicts:</a:t>
            </a:r>
          </a:p>
          <a:p>
            <a:pPr marL="457200" lvl="1" indent="0">
              <a:buNone/>
            </a:pPr>
            <a:r>
              <a:rPr lang="en-US" sz="3100" dirty="0" smtClean="0">
                <a:solidFill>
                  <a:srgbClr val="7030A0"/>
                </a:solidFill>
              </a:rPr>
              <a:t>-The </a:t>
            </a:r>
            <a:r>
              <a:rPr lang="en-US" sz="3100" dirty="0">
                <a:solidFill>
                  <a:srgbClr val="7030A0"/>
                </a:solidFill>
              </a:rPr>
              <a:t>Zulu kingdom conquered many groups around them which led to mass-migration &amp; wars throughout the region</a:t>
            </a:r>
          </a:p>
          <a:p>
            <a:pPr marL="457200" lvl="1" indent="0">
              <a:buNone/>
            </a:pPr>
            <a:r>
              <a:rPr lang="en-US" sz="3100" dirty="0" smtClean="0">
                <a:solidFill>
                  <a:srgbClr val="7030A0"/>
                </a:solidFill>
              </a:rPr>
              <a:t>-The </a:t>
            </a:r>
            <a:r>
              <a:rPr lang="en-US" sz="3100" dirty="0">
                <a:solidFill>
                  <a:srgbClr val="7030A0"/>
                </a:solidFill>
              </a:rPr>
              <a:t>migrating Boers (descendants of Dutch settlers) had very brutal conflicts with the Zulu</a:t>
            </a:r>
          </a:p>
          <a:p>
            <a:r>
              <a:rPr lang="en-US" sz="3600" dirty="0"/>
              <a:t>Resources:</a:t>
            </a:r>
          </a:p>
          <a:p>
            <a:pPr marL="457200" lvl="1" indent="0">
              <a:buNone/>
            </a:pPr>
            <a:r>
              <a:rPr lang="en-US" sz="3100" dirty="0" smtClean="0">
                <a:solidFill>
                  <a:srgbClr val="7030A0"/>
                </a:solidFill>
              </a:rPr>
              <a:t>-Land</a:t>
            </a:r>
            <a:endParaRPr lang="en-US" sz="3100" dirty="0">
              <a:solidFill>
                <a:srgbClr val="7030A0"/>
              </a:solidFill>
            </a:endParaRPr>
          </a:p>
          <a:p>
            <a:endParaRPr lang="en-US" dirty="0"/>
          </a:p>
        </p:txBody>
      </p:sp>
    </p:spTree>
    <p:extLst>
      <p:ext uri="{BB962C8B-B14F-4D97-AF65-F5344CB8AC3E}">
        <p14:creationId xmlns:p14="http://schemas.microsoft.com/office/powerpoint/2010/main" val="201771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425"/>
            <a:ext cx="6756400" cy="1325563"/>
          </a:xfrm>
        </p:spPr>
        <p:txBody>
          <a:bodyPr>
            <a:normAutofit/>
          </a:bodyPr>
          <a:lstStyle/>
          <a:p>
            <a:r>
              <a:rPr lang="en-US" sz="3000" b="1" dirty="0" smtClean="0">
                <a:latin typeface="+mn-lt"/>
              </a:rPr>
              <a:t>Social Darwinism is seen in advertising…</a:t>
            </a:r>
            <a:endParaRPr lang="en-US" sz="3000" b="1" dirty="0">
              <a:latin typeface="+mn-lt"/>
            </a:endParaRPr>
          </a:p>
        </p:txBody>
      </p:sp>
      <p:pic>
        <p:nvPicPr>
          <p:cNvPr id="3" name="Picture 2"/>
          <p:cNvPicPr>
            <a:picLocks noChangeAspect="1"/>
          </p:cNvPicPr>
          <p:nvPr/>
        </p:nvPicPr>
        <p:blipFill>
          <a:blip r:embed="rId2"/>
          <a:stretch>
            <a:fillRect/>
          </a:stretch>
        </p:blipFill>
        <p:spPr>
          <a:xfrm>
            <a:off x="7346950" y="-25400"/>
            <a:ext cx="4616450" cy="6882322"/>
          </a:xfrm>
          <a:prstGeom prst="rect">
            <a:avLst/>
          </a:prstGeom>
        </p:spPr>
      </p:pic>
      <p:pic>
        <p:nvPicPr>
          <p:cNvPr id="3074" name="Picture 2" descr="Image result for colonial africa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l="2286" t="5129" r="2208" b="7488"/>
          <a:stretch/>
        </p:blipFill>
        <p:spPr bwMode="auto">
          <a:xfrm>
            <a:off x="0" y="1677988"/>
            <a:ext cx="7429500" cy="510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14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85900" y="4456073"/>
            <a:ext cx="2768600" cy="17081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654550" y="3265407"/>
            <a:ext cx="2768600" cy="27559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874000" y="4456073"/>
            <a:ext cx="2768600" cy="17081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0700" y="4936705"/>
            <a:ext cx="2159000" cy="600164"/>
          </a:xfrm>
          <a:prstGeom prst="rect">
            <a:avLst/>
          </a:prstGeom>
          <a:noFill/>
        </p:spPr>
        <p:txBody>
          <a:bodyPr wrap="square" rtlCol="0">
            <a:spAutoFit/>
          </a:bodyPr>
          <a:lstStyle/>
          <a:p>
            <a:r>
              <a:rPr lang="en-US" sz="3300" b="1" dirty="0" smtClean="0"/>
              <a:t>Direct Rule</a:t>
            </a:r>
            <a:endParaRPr lang="en-US" sz="3300" b="1" dirty="0"/>
          </a:p>
        </p:txBody>
      </p:sp>
      <p:sp>
        <p:nvSpPr>
          <p:cNvPr id="6" name="TextBox 5"/>
          <p:cNvSpPr txBox="1"/>
          <p:nvPr/>
        </p:nvSpPr>
        <p:spPr>
          <a:xfrm>
            <a:off x="8377207" y="4682789"/>
            <a:ext cx="2159000" cy="1107996"/>
          </a:xfrm>
          <a:prstGeom prst="rect">
            <a:avLst/>
          </a:prstGeom>
          <a:noFill/>
        </p:spPr>
        <p:txBody>
          <a:bodyPr wrap="square" rtlCol="0">
            <a:spAutoFit/>
          </a:bodyPr>
          <a:lstStyle/>
          <a:p>
            <a:r>
              <a:rPr lang="en-US" sz="3300" b="1" dirty="0" smtClean="0"/>
              <a:t>Indirect Rule</a:t>
            </a:r>
            <a:endParaRPr lang="en-US" sz="3300" b="1" dirty="0"/>
          </a:p>
        </p:txBody>
      </p:sp>
      <p:sp>
        <p:nvSpPr>
          <p:cNvPr id="7" name="TextBox 6"/>
          <p:cNvSpPr txBox="1"/>
          <p:nvPr/>
        </p:nvSpPr>
        <p:spPr>
          <a:xfrm>
            <a:off x="5084673" y="3835443"/>
            <a:ext cx="2184400" cy="1615827"/>
          </a:xfrm>
          <a:prstGeom prst="rect">
            <a:avLst/>
          </a:prstGeom>
          <a:noFill/>
        </p:spPr>
        <p:txBody>
          <a:bodyPr wrap="square" rtlCol="0">
            <a:spAutoFit/>
          </a:bodyPr>
          <a:lstStyle/>
          <a:p>
            <a:r>
              <a:rPr lang="en-US" sz="3300" b="1" dirty="0" smtClean="0"/>
              <a:t>Types of Colonial Rule</a:t>
            </a:r>
            <a:endParaRPr lang="en-US" sz="3300" b="1" dirty="0"/>
          </a:p>
        </p:txBody>
      </p:sp>
      <p:sp>
        <p:nvSpPr>
          <p:cNvPr id="8" name="TextBox 7"/>
          <p:cNvSpPr txBox="1"/>
          <p:nvPr/>
        </p:nvSpPr>
        <p:spPr>
          <a:xfrm>
            <a:off x="145473" y="2580279"/>
            <a:ext cx="11419609" cy="400110"/>
          </a:xfrm>
          <a:prstGeom prst="rect">
            <a:avLst/>
          </a:prstGeom>
          <a:noFill/>
        </p:spPr>
        <p:txBody>
          <a:bodyPr wrap="square" rtlCol="0">
            <a:spAutoFit/>
          </a:bodyPr>
          <a:lstStyle/>
          <a:p>
            <a:r>
              <a:rPr lang="en-US" sz="2000" b="1" dirty="0"/>
              <a:t>C</a:t>
            </a:r>
            <a:r>
              <a:rPr lang="en-US" sz="2000" b="1" dirty="0" smtClean="0"/>
              <a:t>omplete the organizer as I draw it..... </a:t>
            </a:r>
            <a:endParaRPr lang="en-US" sz="2000" b="1" dirty="0"/>
          </a:p>
        </p:txBody>
      </p:sp>
    </p:spTree>
    <p:extLst>
      <p:ext uri="{BB962C8B-B14F-4D97-AF65-F5344CB8AC3E}">
        <p14:creationId xmlns:p14="http://schemas.microsoft.com/office/powerpoint/2010/main" val="409486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7599" y="365125"/>
            <a:ext cx="5751513" cy="1325563"/>
          </a:xfrm>
        </p:spPr>
        <p:txBody>
          <a:bodyPr/>
          <a:lstStyle/>
          <a:p>
            <a:r>
              <a:rPr lang="en-US" b="1" dirty="0" smtClean="0"/>
              <a:t>How Africa was divided… </a:t>
            </a:r>
            <a:r>
              <a:rPr lang="en-US" sz="4000" dirty="0" smtClean="0"/>
              <a:t>(Berlin Conference)</a:t>
            </a:r>
            <a:endParaRPr lang="en-US" sz="4000" dirty="0"/>
          </a:p>
        </p:txBody>
      </p:sp>
      <p:pic>
        <p:nvPicPr>
          <p:cNvPr id="4098" name="Picture 2" descr="Image result for scramble for af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5201" y="1849154"/>
            <a:ext cx="5903912" cy="47000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cramble for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53" y="51955"/>
            <a:ext cx="5141322" cy="674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48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6"/>
            <a:ext cx="10515600" cy="1325563"/>
          </a:xfrm>
        </p:spPr>
        <p:txBody>
          <a:bodyPr/>
          <a:lstStyle/>
          <a:p>
            <a:r>
              <a:rPr lang="en-US" b="1" dirty="0" smtClean="0"/>
              <a:t>Berlin Conference</a:t>
            </a:r>
            <a:endParaRPr lang="en-US" b="1" dirty="0"/>
          </a:p>
        </p:txBody>
      </p:sp>
      <p:sp>
        <p:nvSpPr>
          <p:cNvPr id="3" name="Content Placeholder 2"/>
          <p:cNvSpPr>
            <a:spLocks noGrp="1"/>
          </p:cNvSpPr>
          <p:nvPr>
            <p:ph idx="1"/>
          </p:nvPr>
        </p:nvSpPr>
        <p:spPr>
          <a:xfrm>
            <a:off x="0" y="1476699"/>
            <a:ext cx="5108388" cy="5049188"/>
          </a:xfrm>
          <a:solidFill>
            <a:schemeClr val="accent1">
              <a:lumMod val="40000"/>
              <a:lumOff val="60000"/>
            </a:schemeClr>
          </a:solidFill>
        </p:spPr>
        <p:txBody>
          <a:bodyPr>
            <a:noAutofit/>
          </a:bodyPr>
          <a:lstStyle/>
          <a:p>
            <a:r>
              <a:rPr lang="en-US" b="1" dirty="0" smtClean="0"/>
              <a:t>1884</a:t>
            </a:r>
          </a:p>
          <a:p>
            <a:r>
              <a:rPr lang="en-US" dirty="0" smtClean="0"/>
              <a:t>Hosted by </a:t>
            </a:r>
            <a:r>
              <a:rPr lang="en-US" b="1" dirty="0" smtClean="0"/>
              <a:t>Otto Van </a:t>
            </a:r>
            <a:r>
              <a:rPr lang="en-US" b="1" dirty="0" err="1" smtClean="0"/>
              <a:t>Bismark</a:t>
            </a:r>
            <a:endParaRPr lang="en-US" b="1" dirty="0" smtClean="0"/>
          </a:p>
          <a:p>
            <a:r>
              <a:rPr lang="en-US" b="1" dirty="0" smtClean="0"/>
              <a:t>European leaders met in Berlin, Germany in order to avoid problems among each other.</a:t>
            </a:r>
          </a:p>
          <a:p>
            <a:pPr lvl="1"/>
            <a:r>
              <a:rPr lang="en-US" b="1" dirty="0" smtClean="0"/>
              <a:t>No Africans invited</a:t>
            </a:r>
          </a:p>
          <a:p>
            <a:r>
              <a:rPr lang="en-US" dirty="0" smtClean="0"/>
              <a:t>European powers agreed that in order to claim a territory, each country had to:</a:t>
            </a:r>
          </a:p>
          <a:p>
            <a:pPr lvl="1"/>
            <a:r>
              <a:rPr lang="en-US" dirty="0" smtClean="0"/>
              <a:t>Establish an outpost in the territory. </a:t>
            </a:r>
          </a:p>
          <a:p>
            <a:pPr lvl="1"/>
            <a:r>
              <a:rPr lang="en-US" dirty="0" smtClean="0"/>
              <a:t>Effectively defend territory</a:t>
            </a:r>
            <a:endParaRPr lang="en-US" dirty="0"/>
          </a:p>
        </p:txBody>
      </p:sp>
      <p:pic>
        <p:nvPicPr>
          <p:cNvPr id="4" name="Picture 3"/>
          <p:cNvPicPr>
            <a:picLocks noChangeAspect="1"/>
          </p:cNvPicPr>
          <p:nvPr/>
        </p:nvPicPr>
        <p:blipFill rotWithShape="1">
          <a:blip r:embed="rId2"/>
          <a:srcRect l="5909" r="724"/>
          <a:stretch/>
        </p:blipFill>
        <p:spPr>
          <a:xfrm rot="16200000">
            <a:off x="6223918" y="423119"/>
            <a:ext cx="4925289" cy="7156349"/>
          </a:xfrm>
          <a:prstGeom prst="rect">
            <a:avLst/>
          </a:prstGeom>
        </p:spPr>
      </p:pic>
    </p:spTree>
    <p:extLst>
      <p:ext uri="{BB962C8B-B14F-4D97-AF65-F5344CB8AC3E}">
        <p14:creationId xmlns:p14="http://schemas.microsoft.com/office/powerpoint/2010/main" val="353321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1254" y="997922"/>
            <a:ext cx="5957455" cy="881784"/>
          </a:xfrm>
        </p:spPr>
        <p:txBody>
          <a:bodyPr/>
          <a:lstStyle/>
          <a:p>
            <a:r>
              <a:rPr lang="en-US" b="1" dirty="0" smtClean="0"/>
              <a:t>Colonial Conflicts in Africa</a:t>
            </a:r>
            <a:endParaRPr lang="en-US" b="1" dirty="0"/>
          </a:p>
        </p:txBody>
      </p:sp>
      <p:pic>
        <p:nvPicPr>
          <p:cNvPr id="1026" name="Picture 2" descr="Image result for colonial africa"/>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4960"/>
          <a:stretch/>
        </p:blipFill>
        <p:spPr bwMode="auto">
          <a:xfrm>
            <a:off x="5881254" y="2330989"/>
            <a:ext cx="5914294" cy="4277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lonial africa"/>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9424"/>
          <a:stretch/>
        </p:blipFill>
        <p:spPr bwMode="auto">
          <a:xfrm>
            <a:off x="121227" y="133065"/>
            <a:ext cx="5562600" cy="3493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ngo coloniali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817" y="3456061"/>
            <a:ext cx="3244690" cy="325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1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TotalTime>
  <Words>894</Words>
  <Application>Microsoft Office PowerPoint</Application>
  <PresentationFormat>Widescreen</PresentationFormat>
  <Paragraphs>135</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Regional Resources in Africa (worksheet corrections): PGS 392-393</vt:lpstr>
      <vt:lpstr>Corrections continued…</vt:lpstr>
      <vt:lpstr>Social Darwinism is seen in advertising…</vt:lpstr>
      <vt:lpstr>PowerPoint Presentation</vt:lpstr>
      <vt:lpstr>How Africa was divided… (Berlin Conference)</vt:lpstr>
      <vt:lpstr>Berlin Conference</vt:lpstr>
      <vt:lpstr>Colonial Conflicts in Africa</vt:lpstr>
      <vt:lpstr>The Congo: one of the most brutal Euro-African relationships</vt:lpstr>
      <vt:lpstr>Congo: Before Imperialism</vt:lpstr>
      <vt:lpstr>Congo: Imperial motives </vt:lpstr>
      <vt:lpstr>Congo: Life in the colony</vt:lpstr>
      <vt:lpstr>PowerPoint Presentation</vt:lpstr>
      <vt:lpstr>PowerPoint Presentation</vt:lpstr>
      <vt:lpstr>How might colonialism have effected the development of Congo after Belgian Control? </vt:lpstr>
      <vt:lpstr>Today: Congo is one of the poorest countries in the world &amp; is facing constant civil war</vt:lpstr>
      <vt:lpstr>South Africa: </vt:lpstr>
      <vt:lpstr>South Africa: Before Imperialism</vt:lpstr>
      <vt:lpstr>South Africa: Imperial Motives</vt:lpstr>
      <vt:lpstr>South Africa: Conflicts &amp; Life</vt:lpstr>
      <vt:lpstr>South Africa: Results of Colonial Rule</vt:lpstr>
      <vt:lpstr>PowerPoint Presentation</vt:lpstr>
      <vt:lpstr>Ethiopia: A Nation that Resisted Imperialism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Mcdonald</dc:creator>
  <cp:lastModifiedBy>Margaret Mcdonald</cp:lastModifiedBy>
  <cp:revision>27</cp:revision>
  <dcterms:created xsi:type="dcterms:W3CDTF">2016-10-25T17:47:01Z</dcterms:created>
  <dcterms:modified xsi:type="dcterms:W3CDTF">2016-10-28T03:16:39Z</dcterms:modified>
</cp:coreProperties>
</file>