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5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55" d="100"/>
          <a:sy n="55" d="100"/>
        </p:scale>
        <p:origin x="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D8BA8-1D6C-4B4C-8EEF-DEEA01B2746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BA350FA-613C-4294-8EE3-4F90AF757207}">
      <dgm:prSet phldrT="[Text]"/>
      <dgm:spPr/>
      <dgm:t>
        <a:bodyPr/>
        <a:lstStyle/>
        <a:p>
          <a:r>
            <a:rPr lang="en-US" b="1" dirty="0" smtClean="0"/>
            <a:t>Life</a:t>
          </a:r>
          <a:endParaRPr lang="en-US" b="1" dirty="0"/>
        </a:p>
      </dgm:t>
    </dgm:pt>
    <dgm:pt modelId="{20BBE625-3A38-44B4-B29F-C9FF5968D6BA}" type="parTrans" cxnId="{1567C072-7B61-412E-8F8A-F42A1C4C1D84}">
      <dgm:prSet/>
      <dgm:spPr/>
      <dgm:t>
        <a:bodyPr/>
        <a:lstStyle/>
        <a:p>
          <a:endParaRPr lang="en-US"/>
        </a:p>
      </dgm:t>
    </dgm:pt>
    <dgm:pt modelId="{9DA34A16-326B-4E40-8666-57B6585D9121}" type="sibTrans" cxnId="{1567C072-7B61-412E-8F8A-F42A1C4C1D84}">
      <dgm:prSet/>
      <dgm:spPr/>
      <dgm:t>
        <a:bodyPr/>
        <a:lstStyle/>
        <a:p>
          <a:endParaRPr lang="en-US"/>
        </a:p>
      </dgm:t>
    </dgm:pt>
    <dgm:pt modelId="{6C53B891-9605-4594-A37F-09A6F5ECCC7E}">
      <dgm:prSet phldrT="[Text]"/>
      <dgm:spPr/>
      <dgm:t>
        <a:bodyPr/>
        <a:lstStyle/>
        <a:p>
          <a:r>
            <a:rPr lang="en-US" b="1" smtClean="0"/>
            <a:t>Rebirth</a:t>
          </a:r>
          <a:endParaRPr lang="en-US" b="1" dirty="0"/>
        </a:p>
      </dgm:t>
    </dgm:pt>
    <dgm:pt modelId="{BD124B82-A68B-4FC0-938F-2189FEE41821}" type="parTrans" cxnId="{7C234C86-540B-4C3B-8CAB-68652B02BA86}">
      <dgm:prSet/>
      <dgm:spPr/>
      <dgm:t>
        <a:bodyPr/>
        <a:lstStyle/>
        <a:p>
          <a:endParaRPr lang="en-US"/>
        </a:p>
      </dgm:t>
    </dgm:pt>
    <dgm:pt modelId="{55D87AA5-2A2D-4F45-8D16-8B6B0CB9860A}" type="sibTrans" cxnId="{7C234C86-540B-4C3B-8CAB-68652B02BA86}">
      <dgm:prSet/>
      <dgm:spPr/>
      <dgm:t>
        <a:bodyPr/>
        <a:lstStyle/>
        <a:p>
          <a:endParaRPr lang="en-US"/>
        </a:p>
      </dgm:t>
    </dgm:pt>
    <dgm:pt modelId="{DA212E8B-6172-430E-8220-D85BFFD35ABF}">
      <dgm:prSet phldrT="[Text]"/>
      <dgm:spPr/>
      <dgm:t>
        <a:bodyPr/>
        <a:lstStyle/>
        <a:p>
          <a:r>
            <a:rPr lang="en-US" b="1" dirty="0" smtClean="0"/>
            <a:t>Birth  </a:t>
          </a:r>
          <a:endParaRPr lang="en-US" b="1" dirty="0"/>
        </a:p>
      </dgm:t>
    </dgm:pt>
    <dgm:pt modelId="{86604144-1C16-4C23-83DF-6AB44A5950B0}" type="parTrans" cxnId="{7EF9A70A-2DCB-4197-B994-DB70C20C7672}">
      <dgm:prSet/>
      <dgm:spPr/>
      <dgm:t>
        <a:bodyPr/>
        <a:lstStyle/>
        <a:p>
          <a:endParaRPr lang="en-US"/>
        </a:p>
      </dgm:t>
    </dgm:pt>
    <dgm:pt modelId="{326E9FD4-8BA8-4394-BAE1-598305B2807A}" type="sibTrans" cxnId="{7EF9A70A-2DCB-4197-B994-DB70C20C7672}">
      <dgm:prSet/>
      <dgm:spPr/>
      <dgm:t>
        <a:bodyPr/>
        <a:lstStyle/>
        <a:p>
          <a:endParaRPr lang="en-US"/>
        </a:p>
      </dgm:t>
    </dgm:pt>
    <dgm:pt modelId="{B34342F5-1CB7-482F-9F5E-3CFFE255D5F7}" type="pres">
      <dgm:prSet presAssocID="{5A8D8BA8-1D6C-4B4C-8EEF-DEEA01B27463}" presName="compositeShape" presStyleCnt="0">
        <dgm:presLayoutVars>
          <dgm:chMax val="7"/>
          <dgm:dir/>
          <dgm:resizeHandles val="exact"/>
        </dgm:presLayoutVars>
      </dgm:prSet>
      <dgm:spPr/>
    </dgm:pt>
    <dgm:pt modelId="{04B3141A-EAE9-4123-A588-85A374CCAC6A}" type="pres">
      <dgm:prSet presAssocID="{5A8D8BA8-1D6C-4B4C-8EEF-DEEA01B27463}" presName="wedge1" presStyleLbl="node1" presStyleIdx="0" presStyleCnt="3"/>
      <dgm:spPr/>
      <dgm:t>
        <a:bodyPr/>
        <a:lstStyle/>
        <a:p>
          <a:endParaRPr lang="en-US"/>
        </a:p>
      </dgm:t>
    </dgm:pt>
    <dgm:pt modelId="{9BD80A77-1D4F-4621-88B1-E575BEB3EA19}" type="pres">
      <dgm:prSet presAssocID="{5A8D8BA8-1D6C-4B4C-8EEF-DEEA01B27463}" presName="dummy1a" presStyleCnt="0"/>
      <dgm:spPr/>
    </dgm:pt>
    <dgm:pt modelId="{2A6F205A-32AE-4FF4-89F3-0647E9F804C0}" type="pres">
      <dgm:prSet presAssocID="{5A8D8BA8-1D6C-4B4C-8EEF-DEEA01B27463}" presName="dummy1b" presStyleCnt="0"/>
      <dgm:spPr/>
    </dgm:pt>
    <dgm:pt modelId="{769899EE-643E-4E08-BF82-E7C6AEC8C8DD}" type="pres">
      <dgm:prSet presAssocID="{5A8D8BA8-1D6C-4B4C-8EEF-DEEA01B2746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DED67-1E23-4D0C-8462-B91EFA91B07F}" type="pres">
      <dgm:prSet presAssocID="{5A8D8BA8-1D6C-4B4C-8EEF-DEEA01B27463}" presName="wedge2" presStyleLbl="node1" presStyleIdx="1" presStyleCnt="3" custScaleX="140441" custScaleY="123476" custLinFactNeighborX="379" custLinFactNeighborY="433"/>
      <dgm:spPr/>
      <dgm:t>
        <a:bodyPr/>
        <a:lstStyle/>
        <a:p>
          <a:endParaRPr lang="en-US"/>
        </a:p>
      </dgm:t>
    </dgm:pt>
    <dgm:pt modelId="{CCEB78BA-72FC-42B3-BED4-07C3BEB5537E}" type="pres">
      <dgm:prSet presAssocID="{5A8D8BA8-1D6C-4B4C-8EEF-DEEA01B27463}" presName="dummy2a" presStyleCnt="0"/>
      <dgm:spPr/>
    </dgm:pt>
    <dgm:pt modelId="{9000ABC3-F7CF-45DE-A908-5AB58E098230}" type="pres">
      <dgm:prSet presAssocID="{5A8D8BA8-1D6C-4B4C-8EEF-DEEA01B27463}" presName="dummy2b" presStyleCnt="0"/>
      <dgm:spPr/>
    </dgm:pt>
    <dgm:pt modelId="{5A33AB6A-0A16-4524-BB9B-29BC2BB230A8}" type="pres">
      <dgm:prSet presAssocID="{5A8D8BA8-1D6C-4B4C-8EEF-DEEA01B2746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D7CAB-D925-40A4-BB5C-F205DFCE77AE}" type="pres">
      <dgm:prSet presAssocID="{5A8D8BA8-1D6C-4B4C-8EEF-DEEA01B27463}" presName="wedge3" presStyleLbl="node1" presStyleIdx="2" presStyleCnt="3"/>
      <dgm:spPr/>
      <dgm:t>
        <a:bodyPr/>
        <a:lstStyle/>
        <a:p>
          <a:endParaRPr lang="en-US"/>
        </a:p>
      </dgm:t>
    </dgm:pt>
    <dgm:pt modelId="{01EB059E-F00E-408F-9F7E-DF1FE2B2059B}" type="pres">
      <dgm:prSet presAssocID="{5A8D8BA8-1D6C-4B4C-8EEF-DEEA01B27463}" presName="dummy3a" presStyleCnt="0"/>
      <dgm:spPr/>
    </dgm:pt>
    <dgm:pt modelId="{E3A035CB-6863-44A6-BF08-9BBD48B56511}" type="pres">
      <dgm:prSet presAssocID="{5A8D8BA8-1D6C-4B4C-8EEF-DEEA01B27463}" presName="dummy3b" presStyleCnt="0"/>
      <dgm:spPr/>
    </dgm:pt>
    <dgm:pt modelId="{E68AD8AE-6D6C-404C-A79C-E8DCC0510C70}" type="pres">
      <dgm:prSet presAssocID="{5A8D8BA8-1D6C-4B4C-8EEF-DEEA01B2746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8E4EB-A583-4FA4-846D-E68B444346DD}" type="pres">
      <dgm:prSet presAssocID="{9DA34A16-326B-4E40-8666-57B6585D9121}" presName="arrowWedge1" presStyleLbl="fgSibTrans2D1" presStyleIdx="0" presStyleCnt="3"/>
      <dgm:spPr/>
    </dgm:pt>
    <dgm:pt modelId="{48ADC2D6-E5C8-433A-A26C-E3408F1A49B5}" type="pres">
      <dgm:prSet presAssocID="{55D87AA5-2A2D-4F45-8D16-8B6B0CB9860A}" presName="arrowWedge2" presStyleLbl="fgSibTrans2D1" presStyleIdx="1" presStyleCnt="3"/>
      <dgm:spPr/>
    </dgm:pt>
    <dgm:pt modelId="{F55184B0-8D0A-4B8B-B962-B2B7E113CC44}" type="pres">
      <dgm:prSet presAssocID="{326E9FD4-8BA8-4394-BAE1-598305B2807A}" presName="arrowWedge3" presStyleLbl="fgSibTrans2D1" presStyleIdx="2" presStyleCnt="3"/>
      <dgm:spPr/>
    </dgm:pt>
  </dgm:ptLst>
  <dgm:cxnLst>
    <dgm:cxn modelId="{1567C072-7B61-412E-8F8A-F42A1C4C1D84}" srcId="{5A8D8BA8-1D6C-4B4C-8EEF-DEEA01B27463}" destId="{0BA350FA-613C-4294-8EE3-4F90AF757207}" srcOrd="0" destOrd="0" parTransId="{20BBE625-3A38-44B4-B29F-C9FF5968D6BA}" sibTransId="{9DA34A16-326B-4E40-8666-57B6585D9121}"/>
    <dgm:cxn modelId="{CB59A4DD-F789-400A-851D-196A868B28F2}" type="presOf" srcId="{DA212E8B-6172-430E-8220-D85BFFD35ABF}" destId="{E6AD7CAB-D925-40A4-BB5C-F205DFCE77AE}" srcOrd="0" destOrd="0" presId="urn:microsoft.com/office/officeart/2005/8/layout/cycle8"/>
    <dgm:cxn modelId="{3CFBF624-768E-4780-890D-94BE5B36A194}" type="presOf" srcId="{6C53B891-9605-4594-A37F-09A6F5ECCC7E}" destId="{802DED67-1E23-4D0C-8462-B91EFA91B07F}" srcOrd="0" destOrd="0" presId="urn:microsoft.com/office/officeart/2005/8/layout/cycle8"/>
    <dgm:cxn modelId="{7EF9A70A-2DCB-4197-B994-DB70C20C7672}" srcId="{5A8D8BA8-1D6C-4B4C-8EEF-DEEA01B27463}" destId="{DA212E8B-6172-430E-8220-D85BFFD35ABF}" srcOrd="2" destOrd="0" parTransId="{86604144-1C16-4C23-83DF-6AB44A5950B0}" sibTransId="{326E9FD4-8BA8-4394-BAE1-598305B2807A}"/>
    <dgm:cxn modelId="{2DE4FAEB-B7B6-4119-B323-82395C9CD287}" type="presOf" srcId="{0BA350FA-613C-4294-8EE3-4F90AF757207}" destId="{769899EE-643E-4E08-BF82-E7C6AEC8C8DD}" srcOrd="1" destOrd="0" presId="urn:microsoft.com/office/officeart/2005/8/layout/cycle8"/>
    <dgm:cxn modelId="{55A2512B-9300-4484-B4F9-0D30C7098235}" type="presOf" srcId="{6C53B891-9605-4594-A37F-09A6F5ECCC7E}" destId="{5A33AB6A-0A16-4524-BB9B-29BC2BB230A8}" srcOrd="1" destOrd="0" presId="urn:microsoft.com/office/officeart/2005/8/layout/cycle8"/>
    <dgm:cxn modelId="{FCCCE560-D2AD-4522-AD46-C51D66741BE4}" type="presOf" srcId="{0BA350FA-613C-4294-8EE3-4F90AF757207}" destId="{04B3141A-EAE9-4123-A588-85A374CCAC6A}" srcOrd="0" destOrd="0" presId="urn:microsoft.com/office/officeart/2005/8/layout/cycle8"/>
    <dgm:cxn modelId="{680E0D2C-BD3E-485F-A7B5-27A1F8A50603}" type="presOf" srcId="{5A8D8BA8-1D6C-4B4C-8EEF-DEEA01B27463}" destId="{B34342F5-1CB7-482F-9F5E-3CFFE255D5F7}" srcOrd="0" destOrd="0" presId="urn:microsoft.com/office/officeart/2005/8/layout/cycle8"/>
    <dgm:cxn modelId="{7C234C86-540B-4C3B-8CAB-68652B02BA86}" srcId="{5A8D8BA8-1D6C-4B4C-8EEF-DEEA01B27463}" destId="{6C53B891-9605-4594-A37F-09A6F5ECCC7E}" srcOrd="1" destOrd="0" parTransId="{BD124B82-A68B-4FC0-938F-2189FEE41821}" sibTransId="{55D87AA5-2A2D-4F45-8D16-8B6B0CB9860A}"/>
    <dgm:cxn modelId="{DC885F9D-5BB5-4418-87C6-B5E1CD41340A}" type="presOf" srcId="{DA212E8B-6172-430E-8220-D85BFFD35ABF}" destId="{E68AD8AE-6D6C-404C-A79C-E8DCC0510C70}" srcOrd="1" destOrd="0" presId="urn:microsoft.com/office/officeart/2005/8/layout/cycle8"/>
    <dgm:cxn modelId="{94ADB56B-7FD4-4899-AB8A-85C0B73306C1}" type="presParOf" srcId="{B34342F5-1CB7-482F-9F5E-3CFFE255D5F7}" destId="{04B3141A-EAE9-4123-A588-85A374CCAC6A}" srcOrd="0" destOrd="0" presId="urn:microsoft.com/office/officeart/2005/8/layout/cycle8"/>
    <dgm:cxn modelId="{8FCA4B2B-1912-4966-9343-5A64F1090CDB}" type="presParOf" srcId="{B34342F5-1CB7-482F-9F5E-3CFFE255D5F7}" destId="{9BD80A77-1D4F-4621-88B1-E575BEB3EA19}" srcOrd="1" destOrd="0" presId="urn:microsoft.com/office/officeart/2005/8/layout/cycle8"/>
    <dgm:cxn modelId="{545F01CE-0D64-4FD0-A27D-DF8025B30DD6}" type="presParOf" srcId="{B34342F5-1CB7-482F-9F5E-3CFFE255D5F7}" destId="{2A6F205A-32AE-4FF4-89F3-0647E9F804C0}" srcOrd="2" destOrd="0" presId="urn:microsoft.com/office/officeart/2005/8/layout/cycle8"/>
    <dgm:cxn modelId="{A9B68752-50A5-4A77-A3E8-3FCF3773E02C}" type="presParOf" srcId="{B34342F5-1CB7-482F-9F5E-3CFFE255D5F7}" destId="{769899EE-643E-4E08-BF82-E7C6AEC8C8DD}" srcOrd="3" destOrd="0" presId="urn:microsoft.com/office/officeart/2005/8/layout/cycle8"/>
    <dgm:cxn modelId="{2CD7CA58-E992-470D-8712-D04DFC62F9CC}" type="presParOf" srcId="{B34342F5-1CB7-482F-9F5E-3CFFE255D5F7}" destId="{802DED67-1E23-4D0C-8462-B91EFA91B07F}" srcOrd="4" destOrd="0" presId="urn:microsoft.com/office/officeart/2005/8/layout/cycle8"/>
    <dgm:cxn modelId="{A6F6A866-4180-4249-AC01-A580B99DE3A4}" type="presParOf" srcId="{B34342F5-1CB7-482F-9F5E-3CFFE255D5F7}" destId="{CCEB78BA-72FC-42B3-BED4-07C3BEB5537E}" srcOrd="5" destOrd="0" presId="urn:microsoft.com/office/officeart/2005/8/layout/cycle8"/>
    <dgm:cxn modelId="{81871D00-72AC-4C32-AD0C-2528BAF91D6C}" type="presParOf" srcId="{B34342F5-1CB7-482F-9F5E-3CFFE255D5F7}" destId="{9000ABC3-F7CF-45DE-A908-5AB58E098230}" srcOrd="6" destOrd="0" presId="urn:microsoft.com/office/officeart/2005/8/layout/cycle8"/>
    <dgm:cxn modelId="{9F6AEDDF-6DB7-4FB9-8E7C-690A3F083430}" type="presParOf" srcId="{B34342F5-1CB7-482F-9F5E-3CFFE255D5F7}" destId="{5A33AB6A-0A16-4524-BB9B-29BC2BB230A8}" srcOrd="7" destOrd="0" presId="urn:microsoft.com/office/officeart/2005/8/layout/cycle8"/>
    <dgm:cxn modelId="{D6AAE1A8-BFE4-43E0-ABD2-518391FA1B62}" type="presParOf" srcId="{B34342F5-1CB7-482F-9F5E-3CFFE255D5F7}" destId="{E6AD7CAB-D925-40A4-BB5C-F205DFCE77AE}" srcOrd="8" destOrd="0" presId="urn:microsoft.com/office/officeart/2005/8/layout/cycle8"/>
    <dgm:cxn modelId="{5B2B13EF-3EC8-4DA6-BC3A-DBA91F5FC8C8}" type="presParOf" srcId="{B34342F5-1CB7-482F-9F5E-3CFFE255D5F7}" destId="{01EB059E-F00E-408F-9F7E-DF1FE2B2059B}" srcOrd="9" destOrd="0" presId="urn:microsoft.com/office/officeart/2005/8/layout/cycle8"/>
    <dgm:cxn modelId="{11DC8D88-C1E3-4091-A98B-35CED4818D14}" type="presParOf" srcId="{B34342F5-1CB7-482F-9F5E-3CFFE255D5F7}" destId="{E3A035CB-6863-44A6-BF08-9BBD48B56511}" srcOrd="10" destOrd="0" presId="urn:microsoft.com/office/officeart/2005/8/layout/cycle8"/>
    <dgm:cxn modelId="{822B5FA1-8D91-41A1-9FFA-93E49353AB81}" type="presParOf" srcId="{B34342F5-1CB7-482F-9F5E-3CFFE255D5F7}" destId="{E68AD8AE-6D6C-404C-A79C-E8DCC0510C70}" srcOrd="11" destOrd="0" presId="urn:microsoft.com/office/officeart/2005/8/layout/cycle8"/>
    <dgm:cxn modelId="{B09905BE-D9BD-4277-8521-AFBF2F70C12C}" type="presParOf" srcId="{B34342F5-1CB7-482F-9F5E-3CFFE255D5F7}" destId="{0F78E4EB-A583-4FA4-846D-E68B444346DD}" srcOrd="12" destOrd="0" presId="urn:microsoft.com/office/officeart/2005/8/layout/cycle8"/>
    <dgm:cxn modelId="{73206441-700E-4067-A5C2-2BAA120EED40}" type="presParOf" srcId="{B34342F5-1CB7-482F-9F5E-3CFFE255D5F7}" destId="{48ADC2D6-E5C8-433A-A26C-E3408F1A49B5}" srcOrd="13" destOrd="0" presId="urn:microsoft.com/office/officeart/2005/8/layout/cycle8"/>
    <dgm:cxn modelId="{2E4CABF2-0863-4723-88D7-B175FB2877CA}" type="presParOf" srcId="{B34342F5-1CB7-482F-9F5E-3CFFE255D5F7}" destId="{F55184B0-8D0A-4B8B-B962-B2B7E113CC4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F60F6-A5B9-472B-B27C-F862125F5381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DF59-DDCB-4316-9219-752FE4F7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Taj</a:t>
            </a:r>
            <a:r>
              <a:rPr lang="en-US" baseline="0" dirty="0" smtClean="0"/>
              <a:t> Mahal built in memory of his favorite wife (of 3) who died in child labor, Shan Jahan Mahal built the building.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DF59-DDCB-4316-9219-752FE4F7B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2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4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98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E0AC1F-C59C-4BEC-A186-4A814A6143D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E5621-B7ED-49C4-886F-41D948F835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istory.com/topics/taj-mahal/videos/deconstructing-history-taj-mahal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Religion in India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Hinduism &amp; Islam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2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85216"/>
            <a:ext cx="4010024" cy="1376934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Where in the world?</a:t>
            </a:r>
            <a:endParaRPr lang="en-US" sz="45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1026" y="288950"/>
            <a:ext cx="7715250" cy="6367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5" y="3791853"/>
            <a:ext cx="4533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***</a:t>
            </a:r>
          </a:p>
          <a:p>
            <a:r>
              <a:rPr lang="en-US" sz="2800" b="1" dirty="0" smtClean="0"/>
              <a:t>Use your second color to  one color to represent  Islam, and color your map to show where Muslims live.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23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942976"/>
            <a:ext cx="4062222" cy="647700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Legacy of The Empire of Islam</a:t>
            </a:r>
            <a:endParaRPr lang="en-US" sz="4500" b="1" dirty="0"/>
          </a:p>
        </p:txBody>
      </p:sp>
      <p:pic>
        <p:nvPicPr>
          <p:cNvPr id="8194" name="Picture 2" descr="Image result for india taj mah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2205"/>
            <a:ext cx="7277100" cy="45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ndia taj mah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9114" r="8333" b="2922"/>
          <a:stretch/>
        </p:blipFill>
        <p:spPr bwMode="auto">
          <a:xfrm>
            <a:off x="116614" y="2988186"/>
            <a:ext cx="5198335" cy="36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4949" y="4614523"/>
            <a:ext cx="6877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Islam is the second largest religion in the world, after Christianity, and the fastest growing.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Today there are over 1.7 million Muslims in the world.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6614" y="2167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http://www.history.com/topics/taj-mahal/videos/deconstructing-history-taj-mahal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438150"/>
            <a:ext cx="3524249" cy="809625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/>
              <a:t>The Basics:</a:t>
            </a:r>
            <a:endParaRPr lang="en-US" sz="4500" b="1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13250"/>
              </p:ext>
            </p:extLst>
          </p:nvPr>
        </p:nvGraphicFramePr>
        <p:xfrm>
          <a:off x="800101" y="1143000"/>
          <a:ext cx="11182349" cy="534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867"/>
                <a:gridCol w="2036632"/>
                <a:gridCol w="6038850"/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Hinduism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Islam</a:t>
                      </a:r>
                      <a:endParaRPr lang="en-US" sz="2200" dirty="0"/>
                    </a:p>
                  </a:txBody>
                  <a:tcPr anchor="ctr"/>
                </a:tc>
              </a:tr>
              <a:tr h="116406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People who practice this religion are called: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MUSLIMS</a:t>
                      </a:r>
                      <a:endParaRPr lang="en-US" sz="3000" b="1" dirty="0"/>
                    </a:p>
                  </a:txBody>
                  <a:tcPr anchor="ctr"/>
                </a:tc>
              </a:tr>
              <a:tr h="3680092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Origin/development of faith: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b="1" baseline="0" dirty="0" smtClean="0"/>
                        <a:t>ONE GOD - </a:t>
                      </a:r>
                      <a:r>
                        <a:rPr lang="en-US" sz="3100" b="1" dirty="0" smtClean="0"/>
                        <a:t>considered to be  the same god as the Christian god.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b="1" dirty="0" smtClean="0"/>
                        <a:t>CENTRAL BOOK IS THE QURAN</a:t>
                      </a:r>
                      <a:r>
                        <a:rPr lang="en-US" sz="3100" b="1" baseline="0" dirty="0" smtClean="0"/>
                        <a:t> –written by Muhammad when the angel Gabriel revealed it.</a:t>
                      </a:r>
                      <a:endParaRPr lang="en-US" sz="31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Image result for prophet muhamm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02" y="3267075"/>
            <a:ext cx="3138896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78" y="485775"/>
            <a:ext cx="9720072" cy="8001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The Basics:</a:t>
            </a:r>
            <a:endParaRPr lang="en-US" sz="4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8487769"/>
              </p:ext>
            </p:extLst>
          </p:nvPr>
        </p:nvGraphicFramePr>
        <p:xfrm>
          <a:off x="152400" y="1285875"/>
          <a:ext cx="11772900" cy="547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257"/>
                <a:gridCol w="2001443"/>
                <a:gridCol w="7696200"/>
              </a:tblGrid>
              <a:tr h="5708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Hinduism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Islam</a:t>
                      </a:r>
                      <a:endParaRPr lang="en-US" sz="2200" dirty="0"/>
                    </a:p>
                  </a:txBody>
                  <a:tcPr/>
                </a:tc>
              </a:tr>
              <a:tr h="298730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Most important beliefs: 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Belief in ALLAH-</a:t>
                      </a:r>
                      <a:r>
                        <a:rPr lang="en-US" sz="3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BELIEVERS ARE HIS “SERVANTS”.</a:t>
                      </a:r>
                      <a:endParaRPr lang="en-US" sz="3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Unlike the Christian belief of god, ALL</a:t>
                      </a:r>
                      <a:r>
                        <a:rPr lang="en-US" sz="3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 LOVES THOSE WHO ARE GOOD/FAITHFUL, BUT DOES NOT LOVE THOSE WHO ARE BAD.</a:t>
                      </a:r>
                      <a:endParaRPr lang="en-US" sz="3000" b="1" dirty="0"/>
                    </a:p>
                  </a:txBody>
                  <a:tcPr/>
                </a:tc>
              </a:tr>
              <a:tr h="107905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Goal(s)</a:t>
                      </a:r>
                      <a:r>
                        <a:rPr lang="en-US" sz="2200" b="1" baseline="0" dirty="0" smtClean="0"/>
                        <a:t> of life: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TO GO TO HEAVEN- ALTHOUGH</a:t>
                      </a:r>
                      <a:r>
                        <a:rPr lang="en-US" sz="3000" b="1" baseline="0" dirty="0" smtClean="0"/>
                        <a:t> UNLIKE CHRISTIAN BELIEFS, YOU DO NOT GO STRAIGHT TO HEAVEN. Muslims believe that you stay in your grave until the last judgement day.</a:t>
                      </a:r>
                      <a:endParaRPr lang="en-US" sz="3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85448"/>
            <a:ext cx="11058525" cy="776577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lets address some modern day stereotypes:</a:t>
            </a:r>
            <a:endParaRPr lang="en-US" sz="3300" b="1" dirty="0"/>
          </a:p>
        </p:txBody>
      </p:sp>
      <p:pic>
        <p:nvPicPr>
          <p:cNvPr id="1026" name="Picture 2" descr="Image result for political cartoon bikini and musl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071" y="847045"/>
            <a:ext cx="9475682" cy="60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521" y="322040"/>
            <a:ext cx="3042868" cy="240211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The Hijab &amp; Burka</a:t>
            </a:r>
            <a:endParaRPr lang="en-US" sz="4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8521" cy="3452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68" y="0"/>
            <a:ext cx="4577132" cy="364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39" y="3046190"/>
            <a:ext cx="4329112" cy="356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26586"/>
            <a:ext cx="4143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Pakistan &amp; Saudi Arabia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7345" y="6332216"/>
            <a:ext cx="4838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Malaysia &amp; India/Bangladesh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05725" y="3411354"/>
            <a:ext cx="4486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Somali (East)&amp; West Africa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607" y="4102344"/>
            <a:ext cx="35909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Modesty (for men and women) is important to Islamic beliefs, but this looks different in many parts of the world.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970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11763375" cy="20383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do you think there was tension between the Hindus &amp; Muslims in India before British Colonization?</a:t>
            </a:r>
            <a:endParaRPr lang="en-US" b="1" dirty="0"/>
          </a:p>
        </p:txBody>
      </p:sp>
      <p:pic>
        <p:nvPicPr>
          <p:cNvPr id="10242" name="Picture 2" descr="Image result for ven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56" y="2095500"/>
            <a:ext cx="4468720" cy="30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981200"/>
            <a:ext cx="53816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**Put the items below into the Venn diagram to help you answer the questions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Caste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Equality among 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Focus on self-realization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Focus on pleasing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Reincarnation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One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Unified beliefs across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Sacred text Quran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 smtClean="0"/>
              <a:t>Modesty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4667250" y="5148597"/>
            <a:ext cx="75247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* Use 1 color to circle 2 elements of either religion that you think caused the most tension between the groups.</a:t>
            </a:r>
          </a:p>
          <a:p>
            <a:r>
              <a:rPr lang="en-US" sz="2500" b="1" dirty="0" smtClean="0"/>
              <a:t>*THEN write 3 sentences to justify your answer.</a:t>
            </a:r>
            <a:endParaRPr lang="en-US" sz="2500" b="1" dirty="0"/>
          </a:p>
        </p:txBody>
      </p:sp>
      <p:sp>
        <p:nvSpPr>
          <p:cNvPr id="5" name="Oval 4"/>
          <p:cNvSpPr/>
          <p:nvPr/>
        </p:nvSpPr>
        <p:spPr>
          <a:xfrm>
            <a:off x="3943351" y="3562350"/>
            <a:ext cx="8382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#1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11163301" y="5995042"/>
            <a:ext cx="8382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#2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6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78" y="819150"/>
            <a:ext cx="9720072" cy="70485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Check </a:t>
            </a:r>
            <a:r>
              <a:rPr lang="en-US" sz="4500" b="1" dirty="0" err="1" smtClean="0"/>
              <a:t>yo’self</a:t>
            </a:r>
            <a:r>
              <a:rPr lang="en-US" sz="4500" b="1" dirty="0" smtClean="0"/>
              <a:t>:</a:t>
            </a:r>
            <a:endParaRPr lang="en-US" sz="4500" b="1" dirty="0"/>
          </a:p>
        </p:txBody>
      </p:sp>
      <p:pic>
        <p:nvPicPr>
          <p:cNvPr id="4" name="Picture 2" descr="Image result for ven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1163"/>
            <a:ext cx="7489826" cy="51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26" y="2200275"/>
            <a:ext cx="11915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</a:rPr>
              <a:t>Hinduism:									    Islam:</a:t>
            </a:r>
            <a:endParaRPr lang="en-US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50" y="3340590"/>
            <a:ext cx="25050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Caste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Self-realization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Reincarnation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5501" y="2553138"/>
            <a:ext cx="25050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Equality among 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Focus on pleasing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One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Unified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Quran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Modesty</a:t>
            </a:r>
          </a:p>
        </p:txBody>
      </p:sp>
    </p:spTree>
    <p:extLst>
      <p:ext uri="{BB962C8B-B14F-4D97-AF65-F5344CB8AC3E}">
        <p14:creationId xmlns:p14="http://schemas.microsoft.com/office/powerpoint/2010/main" val="20436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7" y="0"/>
            <a:ext cx="12053455" cy="997904"/>
          </a:xfrm>
        </p:spPr>
        <p:txBody>
          <a:bodyPr>
            <a:normAutofit/>
          </a:bodyPr>
          <a:lstStyle/>
          <a:p>
            <a:r>
              <a:rPr lang="en-US" sz="3300" b="1" dirty="0" smtClean="0"/>
              <a:t>Most Hindu’s today (and historically) live in India &amp; Nepal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4641010"/>
            <a:ext cx="4754880" cy="166834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***</a:t>
            </a:r>
          </a:p>
          <a:p>
            <a:r>
              <a:rPr lang="en-US" sz="2800" b="1" dirty="0" smtClean="0"/>
              <a:t>Choose one color to represent  Hinduism, and color your map to show where Hindus live.</a:t>
            </a:r>
            <a:endParaRPr lang="en-US" sz="2800" b="1" dirty="0"/>
          </a:p>
        </p:txBody>
      </p:sp>
      <p:pic>
        <p:nvPicPr>
          <p:cNvPr id="5" name="Content Placeholder 4" descr=" india.gif                                                      00000010MRyan                          ABA78158: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 b="3864"/>
          <a:stretch/>
        </p:blipFill>
        <p:spPr bwMode="auto">
          <a:xfrm>
            <a:off x="5998234" y="498951"/>
            <a:ext cx="5778130" cy="62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/>
              <a:t>Origins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3565771"/>
              </p:ext>
            </p:extLst>
          </p:nvPr>
        </p:nvGraphicFramePr>
        <p:xfrm>
          <a:off x="4425351" y="2084832"/>
          <a:ext cx="6961517" cy="426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869"/>
                <a:gridCol w="3657648"/>
              </a:tblGrid>
              <a:tr h="10405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Hinduism</a:t>
                      </a:r>
                      <a:endParaRPr lang="en-US" sz="2400" dirty="0"/>
                    </a:p>
                  </a:txBody>
                  <a:tcPr anchor="ctr"/>
                </a:tc>
              </a:tr>
              <a:tr h="14249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People who practice this religion are called: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3000" b="1" dirty="0" smtClean="0"/>
                        <a:t>HINDU’S</a:t>
                      </a:r>
                      <a:endParaRPr lang="en-US" sz="3000" b="1" dirty="0"/>
                    </a:p>
                  </a:txBody>
                  <a:tcPr/>
                </a:tc>
              </a:tr>
              <a:tr h="17959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Origin/</a:t>
                      </a:r>
                      <a:r>
                        <a:rPr lang="en-US" sz="2400" baseline="0" dirty="0" smtClean="0"/>
                        <a:t> development of faith: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COMBINATION OF MANY INDIAN</a:t>
                      </a:r>
                      <a:r>
                        <a:rPr lang="en-US" sz="3000" b="1" baseline="0" dirty="0" smtClean="0"/>
                        <a:t> </a:t>
                      </a:r>
                      <a:r>
                        <a:rPr lang="en-US" sz="3000" b="1" dirty="0" smtClean="0"/>
                        <a:t>BELIEF SYSTEMS</a:t>
                      </a:r>
                      <a:endParaRPr lang="en-US" sz="3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Image result for hindu tem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5" y="1790629"/>
            <a:ext cx="7085828" cy="48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6935" y="981081"/>
            <a:ext cx="205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India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39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Beliefs:</a:t>
            </a:r>
            <a:endParaRPr lang="en-US" sz="45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230407"/>
              </p:ext>
            </p:extLst>
          </p:nvPr>
        </p:nvGraphicFramePr>
        <p:xfrm>
          <a:off x="569343" y="1768415"/>
          <a:ext cx="11473133" cy="486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632"/>
                <a:gridCol w="9194501"/>
              </a:tblGrid>
              <a:tr h="6620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Hinduism</a:t>
                      </a:r>
                      <a:endParaRPr lang="en-US" sz="2400" dirty="0"/>
                    </a:p>
                  </a:txBody>
                  <a:tcPr anchor="ctr"/>
                </a:tc>
              </a:tr>
              <a:tr h="24951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important beliefs: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REINCARNATION (Being born again in order to get another chance to achieve “Moksha”)</a:t>
                      </a:r>
                      <a:endParaRPr lang="en-US" sz="3000" b="1" dirty="0"/>
                    </a:p>
                  </a:txBody>
                  <a:tcPr/>
                </a:tc>
              </a:tr>
              <a:tr h="17105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Goal</a:t>
                      </a:r>
                      <a:r>
                        <a:rPr lang="en-US" sz="2400" baseline="0" dirty="0" smtClean="0"/>
                        <a:t> in life: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TO</a:t>
                      </a:r>
                      <a:r>
                        <a:rPr lang="en-US" sz="3000" b="1" baseline="0" dirty="0" smtClean="0"/>
                        <a:t> ACHIEVE “MOKSHA” (total bliss &amp; awareness)</a:t>
                      </a:r>
                      <a:endParaRPr lang="en-US" sz="3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7025" y="3268031"/>
            <a:ext cx="9253088" cy="337156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600" dirty="0" smtClean="0"/>
              <a:t>Can be reincarnated </a:t>
            </a:r>
            <a:r>
              <a:rPr lang="en-US" altLang="en-US" sz="2600" dirty="0"/>
              <a:t>at a higher or lower level of </a:t>
            </a:r>
            <a:r>
              <a:rPr lang="en-US" altLang="en-US" sz="2600" dirty="0" smtClean="0"/>
              <a:t>life depending </a:t>
            </a:r>
            <a:r>
              <a:rPr lang="en-US" altLang="en-US" sz="2600" dirty="0"/>
              <a:t>on their karma from their present life.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600" dirty="0" smtClean="0"/>
              <a:t>Can be reborn </a:t>
            </a:r>
            <a:r>
              <a:rPr lang="en-US" altLang="en-US" sz="2600" dirty="0"/>
              <a:t>as plants or animals </a:t>
            </a:r>
            <a:r>
              <a:rPr lang="en-US" altLang="en-US" sz="2600" dirty="0" smtClean="0"/>
              <a:t>(below humans) or </a:t>
            </a:r>
            <a:r>
              <a:rPr lang="en-US" altLang="en-US" sz="2600" dirty="0"/>
              <a:t>to a higher caste </a:t>
            </a:r>
            <a:r>
              <a:rPr lang="en-US" altLang="en-US" sz="2600" dirty="0" smtClean="0"/>
              <a:t>in human society.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en-US" altLang="en-US" sz="26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600" dirty="0"/>
              <a:t>Death is not final for </a:t>
            </a:r>
            <a:r>
              <a:rPr lang="en-US" altLang="en-US" sz="2600" dirty="0" smtClean="0"/>
              <a:t>Hindus- </a:t>
            </a:r>
            <a:r>
              <a:rPr lang="en-US" altLang="en-US" sz="2600" dirty="0"/>
              <a:t>they expect to be reborn many times</a:t>
            </a:r>
            <a:r>
              <a:rPr lang="en-US" altLang="en-US" sz="2600" dirty="0" smtClean="0"/>
              <a:t>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370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arma reincarnation good and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471487"/>
            <a:ext cx="7521575" cy="58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5589160"/>
              </p:ext>
            </p:extLst>
          </p:nvPr>
        </p:nvGraphicFramePr>
        <p:xfrm>
          <a:off x="2913001" y="0"/>
          <a:ext cx="6063353" cy="523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748663" y="3578345"/>
            <a:ext cx="1276710" cy="336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082523" y="3169307"/>
            <a:ext cx="3037096" cy="1268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Death                   (</a:t>
            </a:r>
            <a:r>
              <a:rPr lang="en-US" sz="3000" b="1" dirty="0" smtClean="0"/>
              <a:t>&amp;</a:t>
            </a:r>
            <a:r>
              <a:rPr lang="en-US" sz="4000" b="1" dirty="0" smtClean="0"/>
              <a:t> Moksha)</a:t>
            </a:r>
            <a:endParaRPr lang="en-US" sz="4000" b="1" dirty="0"/>
          </a:p>
        </p:txBody>
      </p:sp>
      <p:pic>
        <p:nvPicPr>
          <p:cNvPr id="4098" name="Picture 2" descr="Image result for hindu god kar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91" y="2505074"/>
            <a:ext cx="1336375" cy="13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nts outl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6" y="5047272"/>
            <a:ext cx="1641475" cy="15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orms and shells outl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51" y="5301860"/>
            <a:ext cx="1784350" cy="14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hell outl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64" y="4731094"/>
            <a:ext cx="1079469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bug outl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51" y="5374677"/>
            <a:ext cx="1399184" cy="13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animals outlin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62251" r="29426" b="2488"/>
          <a:stretch/>
        </p:blipFill>
        <p:spPr bwMode="auto">
          <a:xfrm>
            <a:off x="6783130" y="5489772"/>
            <a:ext cx="3191046" cy="11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stick fig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54" y="4807657"/>
            <a:ext cx="1716897" cy="18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hindu god meditati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2561"/>
          <a:stretch/>
        </p:blipFill>
        <p:spPr bwMode="auto">
          <a:xfrm>
            <a:off x="9338222" y="283232"/>
            <a:ext cx="252569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59" y="329184"/>
            <a:ext cx="5534025" cy="1499616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Hindu Caste </a:t>
            </a:r>
            <a:r>
              <a:rPr lang="en-US" sz="4500" b="1" dirty="0" err="1" smtClean="0"/>
              <a:t>System:</a:t>
            </a:r>
            <a:r>
              <a:rPr lang="en-US" sz="3300" b="1" dirty="0" err="1" smtClean="0"/>
              <a:t>social</a:t>
            </a:r>
            <a:r>
              <a:rPr lang="en-US" sz="3300" b="1" dirty="0" smtClean="0"/>
              <a:t> class</a:t>
            </a:r>
            <a:endParaRPr lang="en-US" sz="3300" b="1" dirty="0"/>
          </a:p>
        </p:txBody>
      </p:sp>
      <p:pic>
        <p:nvPicPr>
          <p:cNvPr id="6146" name="Picture 2" descr="Image result for hindu caste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16639"/>
            <a:ext cx="6337792" cy="66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28800"/>
            <a:ext cx="5848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Hindu society is divided into 4 social classes, called “Castes”.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BEFORE the British rule, there was little movement between castes, but movement could occur in extreme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DURING the British rule, there was NO social movement because established castes were used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Assign jobs/power to Indians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Take census’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3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78" y="582318"/>
            <a:ext cx="7300722" cy="1034034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/>
              <a:t>Unique Characteristics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49" y="1678635"/>
            <a:ext cx="6543675" cy="49888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000" dirty="0" smtClean="0"/>
              <a:t>Although it may seem that Hindu’s  believe in many gods, they believe in one powerful god called “Brahman”.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All other gods are parts of the supreme god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All Hindu’s have 4 daily duties: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Respect the </a:t>
            </a:r>
            <a:r>
              <a:rPr lang="en-US" sz="2800" dirty="0"/>
              <a:t>deities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Respect the ancestors  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Respect all beings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Honor all humankind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172" name="Picture 4" descr="https://scontent-sjc2-1.xx.fbcdn.net/v/t1.0-9/14494820_10157490046235510_9127496095456990255_n.jpg?oh=a989ac570bb6b6839a73be8ea74b0e82&amp;oe=588A403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47527"/>
            <a:ext cx="4636691" cy="61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india cities bom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64" y="4542529"/>
            <a:ext cx="3289630" cy="21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Islam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1157</TotalTime>
  <Words>658</Words>
  <Application>Microsoft Office PowerPoint</Application>
  <PresentationFormat>Widescreen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Tw Cen MT</vt:lpstr>
      <vt:lpstr>Wingdings</vt:lpstr>
      <vt:lpstr>Wingdings 3</vt:lpstr>
      <vt:lpstr>Integral</vt:lpstr>
      <vt:lpstr>Religion in India</vt:lpstr>
      <vt:lpstr>Most Hindu’s today (and historically) live in India &amp; Nepal</vt:lpstr>
      <vt:lpstr>Origins:</vt:lpstr>
      <vt:lpstr>Beliefs:</vt:lpstr>
      <vt:lpstr>PowerPoint Presentation</vt:lpstr>
      <vt:lpstr>PowerPoint Presentation</vt:lpstr>
      <vt:lpstr>Hindu Caste System:social class</vt:lpstr>
      <vt:lpstr>Unique Characteristics</vt:lpstr>
      <vt:lpstr>Islam</vt:lpstr>
      <vt:lpstr>Where in the world?</vt:lpstr>
      <vt:lpstr>Legacy of The Empire of Islam</vt:lpstr>
      <vt:lpstr>The Basics:</vt:lpstr>
      <vt:lpstr>The Basics:</vt:lpstr>
      <vt:lpstr>lets address some modern day stereotypes:</vt:lpstr>
      <vt:lpstr>The Hijab &amp; Burka</vt:lpstr>
      <vt:lpstr>Why do you think there was tension between the Hindus &amp; Muslims in India before British Colonization?</vt:lpstr>
      <vt:lpstr>Check yo’self: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in India</dc:title>
  <dc:creator>Margaret Mcdonald</dc:creator>
  <cp:lastModifiedBy>Margaret Mcdonald</cp:lastModifiedBy>
  <cp:revision>35</cp:revision>
  <dcterms:created xsi:type="dcterms:W3CDTF">2016-11-06T04:15:42Z</dcterms:created>
  <dcterms:modified xsi:type="dcterms:W3CDTF">2016-11-08T20:56:06Z</dcterms:modified>
</cp:coreProperties>
</file>