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336" r:id="rId4"/>
    <p:sldId id="292" r:id="rId5"/>
    <p:sldId id="293" r:id="rId6"/>
    <p:sldId id="286" r:id="rId7"/>
    <p:sldId id="294" r:id="rId8"/>
    <p:sldId id="288" r:id="rId9"/>
    <p:sldId id="296" r:id="rId10"/>
    <p:sldId id="261" r:id="rId11"/>
    <p:sldId id="262" r:id="rId12"/>
    <p:sldId id="263" r:id="rId13"/>
    <p:sldId id="297" r:id="rId14"/>
    <p:sldId id="265" r:id="rId15"/>
    <p:sldId id="266" r:id="rId16"/>
    <p:sldId id="267" r:id="rId17"/>
    <p:sldId id="268" r:id="rId18"/>
    <p:sldId id="300" r:id="rId19"/>
    <p:sldId id="269" r:id="rId20"/>
    <p:sldId id="270" r:id="rId21"/>
  </p:sldIdLst>
  <p:sldSz cx="9326563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accent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accent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accent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accent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accent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accent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accent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accent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accent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FF99CC"/>
    <a:srgbClr val="FFFFCC"/>
    <a:srgbClr val="CCFF99"/>
    <a:srgbClr val="FFFF00"/>
    <a:srgbClr val="00FF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773" autoAdjust="0"/>
  </p:normalViewPr>
  <p:slideViewPr>
    <p:cSldViewPr>
      <p:cViewPr varScale="1">
        <p:scale>
          <a:sx n="88" d="100"/>
          <a:sy n="88" d="100"/>
        </p:scale>
        <p:origin x="1032" y="72"/>
      </p:cViewPr>
      <p:guideLst>
        <p:guide orient="horz" pos="2160"/>
        <p:guide pos="2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87E30CD1-BE67-4E21-B294-168F40E86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67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8550" y="685800"/>
            <a:ext cx="4660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0F6F5083-255E-4FA0-AE0A-717348142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4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F3CA2-2976-4720-99B0-6344C2F4BE6C}" type="slidenum">
              <a:rPr lang="en-US"/>
              <a:pPr/>
              <a:t>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539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34916-1AA6-4781-85B8-0FC3C1977A9F}" type="slidenum">
              <a:rPr lang="en-US"/>
              <a:pPr/>
              <a:t>10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6787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756AC-9B85-4859-8D02-70AF9F9813FE}" type="slidenum">
              <a:rPr lang="en-US"/>
              <a:pPr/>
              <a:t>11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8319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73E0C-3AB5-476A-ACC5-290315814C0F}" type="slidenum">
              <a:rPr lang="en-US"/>
              <a:pPr/>
              <a:t>12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6693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20F73-5079-4595-B1B6-B99564BEDC01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1867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445BD-729B-445A-BF73-9D4584282143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3505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0A0F4-18EC-488E-9D2D-9C63058A181B}" type="slidenum">
              <a:rPr lang="en-US"/>
              <a:pPr/>
              <a:t>15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7885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C8137-E2D1-4592-9899-B3A7364B3ECA}" type="slidenum">
              <a:rPr lang="en-US"/>
              <a:pPr/>
              <a:t>16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0746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8A3D3-8E16-40FB-9EE2-16F9676D40F0}" type="slidenum">
              <a:rPr lang="en-US"/>
              <a:pPr/>
              <a:t>17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4060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2426A-E40A-41AC-85CB-E4E5E670A8C1}" type="slidenum">
              <a:rPr lang="en-US"/>
              <a:pPr/>
              <a:t>18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2551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18AAE-4EC4-4A53-ABA9-51926DDF59D5}" type="slidenum">
              <a:rPr lang="en-US"/>
              <a:pPr/>
              <a:t>19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65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01485-8A75-41EC-993E-268D7DF723CB}" type="slidenum">
              <a:rPr lang="en-US"/>
              <a:pPr/>
              <a:t>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6255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9E298-D413-4214-B327-75321171B18D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736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741EF-9023-42C6-8D3E-DE866778F301}" type="slidenum">
              <a:rPr lang="en-US"/>
              <a:pPr/>
              <a:t>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418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1D027-0F28-4009-99FD-B74521316DCD}" type="slidenum">
              <a:rPr lang="en-US"/>
              <a:pPr/>
              <a:t>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116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96D59-7245-4974-AC89-4944E9AA7796}" type="slidenum">
              <a:rPr lang="en-US"/>
              <a:pPr/>
              <a:t>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60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29E9A-E3EA-408B-B35C-A46F98576F53}" type="slidenum">
              <a:rPr lang="en-US"/>
              <a:pPr/>
              <a:t>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22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C7FF4-6115-4D1B-9DA1-02F87573C911}" type="slidenum">
              <a:rPr lang="en-US"/>
              <a:pPr/>
              <a:t>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465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6B7ED-D56D-4739-930D-B52E46BD078F}" type="slidenum">
              <a:rPr lang="en-US"/>
              <a:pPr/>
              <a:t>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815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F5024-1EC2-4C96-B347-0CD3D4F88BF9}" type="slidenum">
              <a:rPr lang="en-US"/>
              <a:pPr/>
              <a:t>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4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2130425"/>
            <a:ext cx="792638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588" y="3886200"/>
            <a:ext cx="65293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43928-88B2-4347-8602-9FA8A7776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F15C-1808-49A6-9EE0-07243CF5B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609600"/>
            <a:ext cx="1981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0088" y="609600"/>
            <a:ext cx="5792787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B2BCA-B39E-4E36-8840-455A87BBA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609600"/>
            <a:ext cx="79263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0088" y="1981200"/>
            <a:ext cx="3886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8688" y="1981200"/>
            <a:ext cx="388778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700088" y="4114800"/>
            <a:ext cx="792638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AEFB9-F5D5-410C-96A8-B07F9A216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8F507-FA35-4C65-8201-F2F736007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406900"/>
            <a:ext cx="79279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2906713"/>
            <a:ext cx="79279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FF7E5-F529-4D7F-891D-CCF5500C7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088" y="19812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981200"/>
            <a:ext cx="3887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FEF-8631-4E36-8ECF-F838F5499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74638"/>
            <a:ext cx="83931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535113"/>
            <a:ext cx="412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" y="2174875"/>
            <a:ext cx="412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100" y="1535113"/>
            <a:ext cx="4122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100" y="2174875"/>
            <a:ext cx="4122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92FE-3AFC-49DE-B450-347BE2485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1A43B-57A2-4929-B16A-787B65594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3BC9-9861-4C52-ADC2-8C8D1DEB6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73050"/>
            <a:ext cx="3068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488" y="273050"/>
            <a:ext cx="5213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25" y="1435100"/>
            <a:ext cx="3068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E1D09-D3C6-4728-A967-BA50D05A0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5959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5959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5959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5D95-73D8-4E61-98B5-FB0AA7767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0088" y="609600"/>
            <a:ext cx="7926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1981200"/>
            <a:ext cx="79263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088" y="62484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6113" y="6248400"/>
            <a:ext cx="295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3375" y="62484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1E8F87DE-FEFF-40AB-AACE-B797EA22F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63A9B9-7F5A-463D-9BDB-0167EF916FD2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28600"/>
            <a:ext cx="8159750" cy="990600"/>
          </a:xfrm>
        </p:spPr>
        <p:txBody>
          <a:bodyPr/>
          <a:lstStyle/>
          <a:p>
            <a:pPr eaLnBrk="1" hangingPunct="1"/>
            <a:r>
              <a:rPr lang="en-US" smtClean="0"/>
              <a:t>Distribution of World Population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447800"/>
            <a:ext cx="7926387" cy="5105400"/>
          </a:xfrm>
        </p:spPr>
        <p:txBody>
          <a:bodyPr/>
          <a:lstStyle/>
          <a:p>
            <a:pPr eaLnBrk="1" hangingPunct="1">
              <a:tabLst>
                <a:tab pos="3662363" algn="l"/>
              </a:tabLst>
            </a:pPr>
            <a:r>
              <a:rPr lang="en-US" sz="2800" smtClean="0"/>
              <a:t>Population concentrations</a:t>
            </a:r>
          </a:p>
          <a:p>
            <a:pPr lvl="1" eaLnBrk="1" hangingPunct="1">
              <a:tabLst>
                <a:tab pos="3662363" algn="l"/>
              </a:tabLst>
            </a:pPr>
            <a:r>
              <a:rPr lang="en-US" sz="2400" i="1" smtClean="0"/>
              <a:t>The four largest population clusters</a:t>
            </a:r>
          </a:p>
          <a:p>
            <a:pPr lvl="1" eaLnBrk="1" hangingPunct="1">
              <a:tabLst>
                <a:tab pos="3662363" algn="l"/>
              </a:tabLst>
            </a:pPr>
            <a:r>
              <a:rPr lang="en-US" sz="2400" i="1" smtClean="0"/>
              <a:t>Other population clusters</a:t>
            </a:r>
            <a:endParaRPr lang="en-US" sz="2400" smtClean="0"/>
          </a:p>
          <a:p>
            <a:pPr eaLnBrk="1" hangingPunct="1">
              <a:tabLst>
                <a:tab pos="3662363" algn="l"/>
              </a:tabLst>
            </a:pPr>
            <a:endParaRPr lang="en-US" sz="800" smtClean="0"/>
          </a:p>
          <a:p>
            <a:pPr eaLnBrk="1" hangingPunct="1">
              <a:tabLst>
                <a:tab pos="3662363" algn="l"/>
              </a:tabLst>
            </a:pPr>
            <a:r>
              <a:rPr lang="en-US" sz="2800" smtClean="0"/>
              <a:t>Sparsely populated regions</a:t>
            </a:r>
          </a:p>
          <a:p>
            <a:pPr lvl="1" eaLnBrk="1" hangingPunct="1">
              <a:tabLst>
                <a:tab pos="3662363" algn="l"/>
              </a:tabLst>
            </a:pPr>
            <a:r>
              <a:rPr lang="en-US" sz="2400" i="1" smtClean="0"/>
              <a:t>Dry lands	– Cold lands</a:t>
            </a:r>
          </a:p>
          <a:p>
            <a:pPr lvl="1" eaLnBrk="1" hangingPunct="1">
              <a:tabLst>
                <a:tab pos="3662363" algn="l"/>
              </a:tabLst>
            </a:pPr>
            <a:r>
              <a:rPr lang="en-US" sz="2400" i="1" smtClean="0"/>
              <a:t>Wet lands	– High lands</a:t>
            </a:r>
          </a:p>
          <a:p>
            <a:pPr eaLnBrk="1" hangingPunct="1">
              <a:tabLst>
                <a:tab pos="3662363" algn="l"/>
              </a:tabLst>
            </a:pPr>
            <a:endParaRPr lang="en-US" sz="800" smtClean="0"/>
          </a:p>
          <a:p>
            <a:pPr eaLnBrk="1" hangingPunct="1">
              <a:tabLst>
                <a:tab pos="3662363" algn="l"/>
              </a:tabLst>
            </a:pPr>
            <a:r>
              <a:rPr lang="en-US" sz="2800" smtClean="0"/>
              <a:t>Population density</a:t>
            </a:r>
          </a:p>
          <a:p>
            <a:pPr lvl="1" eaLnBrk="1" hangingPunct="1">
              <a:tabLst>
                <a:tab pos="3662363" algn="l"/>
              </a:tabLst>
            </a:pPr>
            <a:r>
              <a:rPr lang="en-US" sz="2400" i="1" smtClean="0"/>
              <a:t>Arithmetic density</a:t>
            </a:r>
          </a:p>
          <a:p>
            <a:pPr lvl="1" eaLnBrk="1" hangingPunct="1">
              <a:tabLst>
                <a:tab pos="3662363" algn="l"/>
              </a:tabLst>
            </a:pPr>
            <a:r>
              <a:rPr lang="en-US" sz="2400" i="1" smtClean="0"/>
              <a:t>Physiological density</a:t>
            </a:r>
          </a:p>
          <a:p>
            <a:pPr lvl="1" eaLnBrk="1" hangingPunct="1">
              <a:tabLst>
                <a:tab pos="3662363" algn="l"/>
              </a:tabLst>
            </a:pPr>
            <a:r>
              <a:rPr lang="en-US" sz="2400" i="1" smtClean="0"/>
              <a:t>Agricultural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EC5E65-F2A7-42C3-9590-D35648DC486E}" type="slidenum">
              <a:rPr lang="en-US"/>
              <a:pPr/>
              <a:t>10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227888" cy="533400"/>
          </a:xfrm>
        </p:spPr>
        <p:txBody>
          <a:bodyPr/>
          <a:lstStyle/>
          <a:p>
            <a:pPr eaLnBrk="1" hangingPunct="1"/>
            <a:r>
              <a:rPr lang="en-US" sz="3600" smtClean="0"/>
              <a:t>Arithmetic Population Density</a:t>
            </a:r>
            <a:endParaRPr lang="en-US" sz="3200" u="sng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0" y="5867400"/>
            <a:ext cx="9326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5988" indent="-915988"/>
            <a:r>
              <a:rPr lang="en-US" sz="1600">
                <a:solidFill>
                  <a:schemeClr val="bg1"/>
                </a:solidFill>
              </a:rPr>
              <a:t>Fig. 2-4: </a:t>
            </a:r>
            <a:r>
              <a:rPr lang="en-US" sz="2400" b="1">
                <a:solidFill>
                  <a:schemeClr val="bg1"/>
                </a:solidFill>
              </a:rPr>
              <a:t>Arithmetic population density:  # of ppl per total land area.  Highest densities found in parts of Asia &amp; Eur. </a:t>
            </a:r>
            <a:endParaRPr lang="en-US" sz="2400" b="1">
              <a:solidFill>
                <a:schemeClr val="bg1"/>
              </a:solidFill>
              <a:latin typeface="Times" charset="0"/>
            </a:endParaRPr>
          </a:p>
        </p:txBody>
      </p:sp>
      <p:pic>
        <p:nvPicPr>
          <p:cNvPr id="1434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85800"/>
            <a:ext cx="9326563" cy="5173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4EF875-2DD9-4233-ADC2-CBDE195AFAE0}" type="slidenum">
              <a:rPr lang="en-US"/>
              <a:pPr/>
              <a:t>11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895850" cy="8382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Physiological Density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5867400"/>
            <a:ext cx="9326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5988" indent="-915988"/>
            <a:r>
              <a:rPr lang="en-US" sz="1500">
                <a:solidFill>
                  <a:schemeClr val="bg1"/>
                </a:solidFill>
              </a:rPr>
              <a:t>Fig. 2-5: </a:t>
            </a:r>
            <a:r>
              <a:rPr lang="en-US" sz="2000" b="1">
                <a:solidFill>
                  <a:schemeClr val="bg1"/>
                </a:solidFill>
              </a:rPr>
              <a:t>Physiological density is the number of people per arable land area. This is a good measure of the relation between population and agricultural resources in a society.</a:t>
            </a:r>
          </a:p>
        </p:txBody>
      </p:sp>
      <p:pic>
        <p:nvPicPr>
          <p:cNvPr id="1536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0088" y="817563"/>
            <a:ext cx="8626475" cy="5126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1B0736-4D4A-439B-86E1-FD693AADB758}" type="slidenum">
              <a:rPr lang="en-US"/>
              <a:pPr/>
              <a:t>12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304800"/>
            <a:ext cx="7926387" cy="1524000"/>
          </a:xfrm>
        </p:spPr>
        <p:txBody>
          <a:bodyPr/>
          <a:lstStyle/>
          <a:p>
            <a:pPr eaLnBrk="1" hangingPunct="1"/>
            <a:r>
              <a:rPr lang="en-US" smtClean="0"/>
              <a:t>Distribution of World Population Growth</a:t>
            </a:r>
            <a:endParaRPr lang="en-US" u="sng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2133600"/>
            <a:ext cx="7926387" cy="3429000"/>
          </a:xfrm>
        </p:spPr>
        <p:txBody>
          <a:bodyPr/>
          <a:lstStyle/>
          <a:p>
            <a:pPr eaLnBrk="1" hangingPunct="1"/>
            <a:r>
              <a:rPr lang="en-US" smtClean="0"/>
              <a:t>Natural Increase  (NIR)</a:t>
            </a:r>
          </a:p>
          <a:p>
            <a:pPr eaLnBrk="1" hangingPunct="1"/>
            <a:r>
              <a:rPr lang="en-US" smtClean="0"/>
              <a:t>Fertility  (TFR)</a:t>
            </a:r>
          </a:p>
          <a:p>
            <a:pPr eaLnBrk="1" hangingPunct="1"/>
            <a:r>
              <a:rPr lang="en-US" smtClean="0"/>
              <a:t>Mortality (IMR + MMR)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A98BC6-3ADC-407E-A811-9101A2CEBFF8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326563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Comic Sans MS" pitchFamily="66" charset="0"/>
              </a:rPr>
              <a:t>KEY 2:  Where Has World's Pop. Increased?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u="sng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u="sng" dirty="0" smtClean="0"/>
              <a:t>Important terms</a:t>
            </a:r>
            <a:r>
              <a:rPr lang="en-US" sz="2600" b="1" dirty="0" smtClean="0"/>
              <a:t>:  </a:t>
            </a:r>
            <a:r>
              <a:rPr lang="en-US" sz="2600" b="1" dirty="0" smtClean="0">
                <a:solidFill>
                  <a:schemeClr val="accent1"/>
                </a:solidFill>
              </a:rPr>
              <a:t>(NOTE:  </a:t>
            </a:r>
            <a:r>
              <a:rPr lang="en-US" sz="2600" b="1" i="1" dirty="0" smtClean="0">
                <a:solidFill>
                  <a:schemeClr val="accent1"/>
                </a:solidFill>
              </a:rPr>
              <a:t>crude</a:t>
            </a:r>
            <a:r>
              <a:rPr lang="en-US" sz="2600" b="1" dirty="0" smtClean="0">
                <a:solidFill>
                  <a:schemeClr val="accent1"/>
                </a:solidFill>
              </a:rPr>
              <a:t> means "basic", i.e., not specified by age, </a:t>
            </a:r>
            <a:r>
              <a:rPr lang="en-US" sz="2600" b="1" dirty="0" err="1" smtClean="0">
                <a:solidFill>
                  <a:schemeClr val="accent1"/>
                </a:solidFill>
              </a:rPr>
              <a:t>etc</a:t>
            </a:r>
            <a:r>
              <a:rPr lang="en-US" sz="2600" b="1" dirty="0" smtClean="0">
                <a:solidFill>
                  <a:schemeClr val="accent1"/>
                </a:solidFill>
              </a:rPr>
              <a:t>)</a:t>
            </a:r>
            <a:endParaRPr lang="en-US" sz="12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/>
              <a:t>  a) </a:t>
            </a:r>
            <a:r>
              <a:rPr lang="en-US" sz="2600" b="1" dirty="0" smtClean="0">
                <a:solidFill>
                  <a:srgbClr val="FF33CC"/>
                </a:solidFill>
              </a:rPr>
              <a:t>crude birth rate (CBR):</a:t>
            </a:r>
            <a:r>
              <a:rPr lang="en-US" sz="2600" b="1" dirty="0" smtClean="0"/>
              <a:t>  # live births per 1,000 per </a:t>
            </a:r>
            <a:r>
              <a:rPr lang="en-US" sz="2600" b="1" i="1" dirty="0" smtClean="0"/>
              <a:t>year: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/>
              <a:t>     CBR = 20 means for every 1000 in a place, were 20 births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/>
              <a:t>  b) </a:t>
            </a:r>
            <a:r>
              <a:rPr lang="en-US" sz="2600" b="1" dirty="0" smtClean="0">
                <a:solidFill>
                  <a:srgbClr val="FF33CC"/>
                </a:solidFill>
              </a:rPr>
              <a:t>crude death rate (CDR)</a:t>
            </a:r>
            <a:r>
              <a:rPr lang="en-US" sz="2600" b="1" dirty="0" smtClean="0"/>
              <a:t> # deaths in year per 1,000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/>
              <a:t>  c)  </a:t>
            </a:r>
            <a:r>
              <a:rPr lang="en-US" sz="2600" b="1" i="1" u="sng" dirty="0" smtClean="0">
                <a:solidFill>
                  <a:srgbClr val="FF33CC"/>
                </a:solidFill>
              </a:rPr>
              <a:t>natural</a:t>
            </a:r>
            <a:r>
              <a:rPr lang="en-US" sz="2600" b="1" dirty="0" smtClean="0">
                <a:solidFill>
                  <a:srgbClr val="FF33CC"/>
                </a:solidFill>
              </a:rPr>
              <a:t> increase rate (NIR):</a:t>
            </a:r>
            <a:r>
              <a:rPr lang="en-US" sz="2600" b="1" dirty="0" smtClean="0"/>
              <a:t>  % by which a pop. grows in a year…change CBR &amp; CDR to %'s…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800" b="1" dirty="0" smtClean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i="1" u="sng" dirty="0" smtClean="0">
                <a:solidFill>
                  <a:srgbClr val="00FF00"/>
                </a:solidFill>
              </a:rPr>
              <a:t>To calculate NIR</a:t>
            </a:r>
            <a:r>
              <a:rPr lang="en-US" sz="2600" b="1" i="1" dirty="0" smtClean="0"/>
              <a:t>:     </a:t>
            </a:r>
            <a:r>
              <a:rPr lang="en-US" sz="2600" b="1" dirty="0" smtClean="0"/>
              <a:t>CBR - CDR =  _____?____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then divide by 1000  to get  NIR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b="1" dirty="0" smtClean="0">
                <a:solidFill>
                  <a:schemeClr val="folHlink"/>
                </a:solidFill>
              </a:rPr>
              <a:t>EX:   CBR = 25    CDR = 10      25 – 10 = </a:t>
            </a:r>
            <a:r>
              <a:rPr lang="en-US" sz="2600" b="1" dirty="0" smtClean="0">
                <a:solidFill>
                  <a:srgbClr val="FFFF00"/>
                </a:solidFill>
              </a:rPr>
              <a:t>15  NI per 1000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000" b="1" dirty="0" smtClean="0"/>
              <a:t>            ------------------------------------------------------------------------------------------------------------------------------------------------------------------------------------------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Divide </a:t>
            </a:r>
            <a:r>
              <a:rPr lang="en-US" sz="2800" b="1" dirty="0" smtClean="0">
                <a:solidFill>
                  <a:srgbClr val="FFFF00"/>
                </a:solidFill>
              </a:rPr>
              <a:t>15 </a:t>
            </a:r>
            <a:r>
              <a:rPr lang="en-US" sz="2800" b="1" dirty="0" smtClean="0"/>
              <a:t>by 1000 to get a %  so  it = </a:t>
            </a:r>
            <a:r>
              <a:rPr lang="en-US" sz="2800" b="1" dirty="0" smtClean="0">
                <a:solidFill>
                  <a:srgbClr val="FFFF00"/>
                </a:solidFill>
              </a:rPr>
              <a:t>1.5% is NIR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       CBR = 40	   CDR = 28         NIR = .012  = 1.2%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6459D-A4A4-4533-BE2B-4441F33C6B41}" type="slidenum">
              <a:rPr lang="en-US"/>
              <a:pPr/>
              <a:t>14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43100" cy="1676400"/>
          </a:xfrm>
        </p:spPr>
        <p:txBody>
          <a:bodyPr/>
          <a:lstStyle/>
          <a:p>
            <a:pPr eaLnBrk="1" hangingPunct="1"/>
            <a:r>
              <a:rPr lang="en-US" sz="3200" smtClean="0"/>
              <a:t>Natural Increase Rates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643188" y="5257800"/>
            <a:ext cx="6683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5988" indent="-915988"/>
            <a:r>
              <a:rPr lang="en-US" sz="2000" b="1" u="sng">
                <a:solidFill>
                  <a:schemeClr val="bg1"/>
                </a:solidFill>
              </a:rPr>
              <a:t>(NIR)</a:t>
            </a:r>
            <a:r>
              <a:rPr lang="en-US" sz="2000" b="1">
                <a:solidFill>
                  <a:schemeClr val="bg1"/>
                </a:solidFill>
              </a:rPr>
              <a:t> =  % of  growth or decline in the pop. of a country per year </a:t>
            </a:r>
            <a:r>
              <a:rPr lang="en-US" sz="2000" b="1" u="sng">
                <a:solidFill>
                  <a:schemeClr val="bg1"/>
                </a:solidFill>
              </a:rPr>
              <a:t>(not including net migration</a:t>
            </a:r>
            <a:r>
              <a:rPr lang="en-US" sz="2000" b="1">
                <a:solidFill>
                  <a:schemeClr val="bg1"/>
                </a:solidFill>
              </a:rPr>
              <a:t>). Countries in Africa &amp; SW Asia have highest current rates;  Russia &amp; some European countries have negative rates.</a:t>
            </a:r>
          </a:p>
        </p:txBody>
      </p:sp>
      <p:pic>
        <p:nvPicPr>
          <p:cNvPr id="2048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20888" y="0"/>
            <a:ext cx="7305675" cy="5019675"/>
          </a:xfrm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0" y="1981200"/>
            <a:ext cx="1182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0" y="1828800"/>
            <a:ext cx="21764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**</a:t>
            </a:r>
            <a:r>
              <a:rPr lang="en-US" sz="2400" b="1" u="sng">
                <a:solidFill>
                  <a:srgbClr val="FFCC00"/>
                </a:solidFill>
              </a:rPr>
              <a:t>NIR</a:t>
            </a:r>
            <a:r>
              <a:rPr lang="en-US" sz="2400" b="1">
                <a:solidFill>
                  <a:srgbClr val="FFCC00"/>
                </a:solidFill>
              </a:rPr>
              <a:t> is </a:t>
            </a:r>
            <a:r>
              <a:rPr lang="en-US" sz="2400" b="1" i="1">
                <a:solidFill>
                  <a:srgbClr val="FFCC00"/>
                </a:solidFill>
              </a:rPr>
              <a:t>negative</a:t>
            </a:r>
            <a:r>
              <a:rPr lang="en-US" sz="2400" b="1">
                <a:solidFill>
                  <a:srgbClr val="FFCC00"/>
                </a:solidFill>
              </a:rPr>
              <a:t> in Europe</a:t>
            </a:r>
            <a:r>
              <a:rPr lang="en-US" sz="2400" b="1">
                <a:solidFill>
                  <a:schemeClr val="bg1"/>
                </a:solidFill>
              </a:rPr>
              <a:t> …means pop. is declining </a:t>
            </a:r>
            <a:r>
              <a:rPr lang="en-US" sz="2400" b="1">
                <a:solidFill>
                  <a:srgbClr val="00FF00"/>
                </a:solidFill>
              </a:rPr>
              <a:t>if you  </a:t>
            </a:r>
            <a:r>
              <a:rPr lang="en-US" sz="2400" b="1" i="1">
                <a:solidFill>
                  <a:srgbClr val="00FF00"/>
                </a:solidFill>
              </a:rPr>
              <a:t>don't  </a:t>
            </a:r>
            <a:r>
              <a:rPr lang="en-US" sz="2400" b="1">
                <a:solidFill>
                  <a:srgbClr val="00FF00"/>
                </a:solidFill>
              </a:rPr>
              <a:t>count immigrants</a:t>
            </a:r>
            <a:r>
              <a:rPr lang="en-US" sz="2400" b="1">
                <a:solidFill>
                  <a:schemeClr val="bg1"/>
                </a:solidFill>
              </a:rPr>
              <a:t>  </a:t>
            </a:r>
          </a:p>
          <a:p>
            <a:r>
              <a:rPr lang="en-US" sz="2400" b="1">
                <a:solidFill>
                  <a:schemeClr val="bg1"/>
                </a:solidFill>
              </a:rPr>
              <a:t>**Remember!  "N" = "natural")</a:t>
            </a:r>
            <a:endParaRPr lang="en-US" sz="2400">
              <a:solidFill>
                <a:schemeClr val="bg1"/>
              </a:solidFill>
            </a:endParaRP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383C44-AE27-448D-83E6-F3616B3C5C71}" type="slidenum">
              <a:rPr lang="en-US"/>
              <a:pPr/>
              <a:t>15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73813" cy="533400"/>
          </a:xfrm>
        </p:spPr>
        <p:txBody>
          <a:bodyPr/>
          <a:lstStyle/>
          <a:p>
            <a:pPr eaLnBrk="1" hangingPunct="1"/>
            <a:r>
              <a:rPr lang="en-US" sz="3600" smtClean="0"/>
              <a:t>Crude Birth Rates  (CBR)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0" y="5943600"/>
            <a:ext cx="9326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5988" indent="-915988"/>
            <a:r>
              <a:rPr lang="en-US" sz="2000" b="1">
                <a:solidFill>
                  <a:schemeClr val="bg1"/>
                </a:solidFill>
              </a:rPr>
              <a:t>The </a:t>
            </a:r>
            <a:r>
              <a:rPr lang="en-US" sz="2000" b="1">
                <a:solidFill>
                  <a:srgbClr val="00FF00"/>
                </a:solidFill>
              </a:rPr>
              <a:t>crude birth rate (CBR</a:t>
            </a:r>
            <a:r>
              <a:rPr lang="en-US" sz="2000" b="1">
                <a:solidFill>
                  <a:schemeClr val="bg1"/>
                </a:solidFill>
              </a:rPr>
              <a:t>) is the total # of births in a country per 1,000 population per year. Lowest rates:  in Europe.  </a:t>
            </a:r>
          </a:p>
          <a:p>
            <a:pPr marL="915988" indent="-915988"/>
            <a:r>
              <a:rPr lang="en-US" sz="2000" b="1">
                <a:solidFill>
                  <a:schemeClr val="bg1"/>
                </a:solidFill>
              </a:rPr>
              <a:t>             Highest rates:  Africa &amp; several Asian countries.</a:t>
            </a:r>
          </a:p>
        </p:txBody>
      </p:sp>
      <p:pic>
        <p:nvPicPr>
          <p:cNvPr id="2150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96900"/>
            <a:ext cx="9326563" cy="519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2CA60B-5150-4150-AD59-47EBD1052AAF}" type="slidenum">
              <a:rPr lang="en-US"/>
              <a:pPr/>
              <a:t>16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26475" cy="6096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Total Fertility Rates (TFR)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5334000"/>
            <a:ext cx="93265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5988" indent="-915988"/>
            <a:r>
              <a:rPr lang="en-US" sz="2400" b="1">
                <a:solidFill>
                  <a:schemeClr val="bg1"/>
                </a:solidFill>
              </a:rPr>
              <a:t>The Total fertility rate (TFR) is the # of children an avg. woman in a society will have thru her childbearing years. </a:t>
            </a:r>
            <a:r>
              <a:rPr lang="en-US" sz="2400" b="1">
                <a:solidFill>
                  <a:srgbClr val="00FF00"/>
                </a:solidFill>
              </a:rPr>
              <a:t>Lowest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rgbClr val="00FF00"/>
                </a:solidFill>
              </a:rPr>
              <a:t>rates</a:t>
            </a:r>
            <a:r>
              <a:rPr lang="en-US" sz="2400" b="1">
                <a:solidFill>
                  <a:schemeClr val="bg1"/>
                </a:solidFill>
              </a:rPr>
              <a:t>:  Europe.    </a:t>
            </a:r>
            <a:r>
              <a:rPr lang="en-US" sz="2400" b="1">
                <a:solidFill>
                  <a:srgbClr val="00FF00"/>
                </a:solidFill>
              </a:rPr>
              <a:t>Highest</a:t>
            </a:r>
            <a:r>
              <a:rPr lang="en-US" sz="2400" b="1">
                <a:solidFill>
                  <a:schemeClr val="bg1"/>
                </a:solidFill>
              </a:rPr>
              <a:t>:  Africa &amp; parts of Middle East.</a:t>
            </a:r>
          </a:p>
        </p:txBody>
      </p:sp>
      <p:pic>
        <p:nvPicPr>
          <p:cNvPr id="23557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33450" y="533400"/>
            <a:ext cx="8393113" cy="470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9A7097-E4E3-4BA5-BBEC-62F4BA6212AC}" type="slidenum">
              <a:rPr lang="en-US"/>
              <a:pPr/>
              <a:t>17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26475" cy="6858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Infant Mortality Rates (IMR)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0" y="5767388"/>
            <a:ext cx="9326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3938" indent="-1023938"/>
            <a:r>
              <a:rPr lang="en-US" sz="2400" b="1">
                <a:solidFill>
                  <a:srgbClr val="00FF00"/>
                </a:solidFill>
              </a:rPr>
              <a:t>The infant mortality rate:</a:t>
            </a:r>
            <a:r>
              <a:rPr lang="en-US" sz="2400" b="1">
                <a:solidFill>
                  <a:schemeClr val="bg1"/>
                </a:solidFill>
              </a:rPr>
              <a:t>  # of infant deaths per 1,000 live births per year. </a:t>
            </a:r>
            <a:r>
              <a:rPr lang="en-US" sz="2400" b="1">
                <a:solidFill>
                  <a:srgbClr val="00FF00"/>
                </a:solidFill>
              </a:rPr>
              <a:t>Highest</a:t>
            </a:r>
            <a:r>
              <a:rPr lang="en-US" sz="2400" b="1">
                <a:solidFill>
                  <a:schemeClr val="bg1"/>
                </a:solidFill>
              </a:rPr>
              <a:t>:  found in some of the poorest countries of Africa &amp; Asia.</a:t>
            </a:r>
          </a:p>
        </p:txBody>
      </p:sp>
      <p:pic>
        <p:nvPicPr>
          <p:cNvPr id="2458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363" y="533400"/>
            <a:ext cx="9093200" cy="515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5B5D0C-C7A0-48D1-A5F8-C7A2A611806E}" type="slidenum">
              <a:rPr lang="en-US"/>
              <a:pPr/>
              <a:t>18</a:t>
            </a:fld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0"/>
            <a:ext cx="7174706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b="1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 </a:t>
            </a:r>
            <a:r>
              <a:rPr lang="en-US" sz="3300" b="1" dirty="0" smtClean="0"/>
              <a:t>-MDC's: lower CBR's, TFR's, &amp; IMR's…but </a:t>
            </a:r>
            <a:r>
              <a:rPr lang="en-US" sz="3300" b="1" i="1" u="sng" dirty="0" smtClean="0"/>
              <a:t>higher</a:t>
            </a:r>
            <a:r>
              <a:rPr lang="en-US" sz="3300" b="1" dirty="0" smtClean="0"/>
              <a:t> life expectancy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3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3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300" b="1" dirty="0" smtClean="0"/>
              <a:t>   -LDC's: high CBR, TFR, &amp; IMR, but low life expectancy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3A4145-088A-4416-BB6D-F1173908EDB2}" type="slidenum">
              <a:rPr lang="en-US"/>
              <a:pPr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83463" cy="609600"/>
          </a:xfrm>
        </p:spPr>
        <p:txBody>
          <a:bodyPr/>
          <a:lstStyle/>
          <a:p>
            <a:pPr eaLnBrk="1" hangingPunct="1"/>
            <a:r>
              <a:rPr lang="en-US" smtClean="0"/>
              <a:t>Avg. Life Expectancy at birth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5715000"/>
            <a:ext cx="9326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3938" indent="-1023938"/>
            <a:r>
              <a:rPr lang="en-US" sz="2400" b="1">
                <a:solidFill>
                  <a:srgbClr val="00FF00"/>
                </a:solidFill>
              </a:rPr>
              <a:t>Life expectancy at birth</a:t>
            </a:r>
            <a:r>
              <a:rPr lang="en-US" sz="2400" b="1">
                <a:solidFill>
                  <a:schemeClr val="bg1"/>
                </a:solidFill>
              </a:rPr>
              <a:t>:  Avg.  # of years a newborn infant can expect to live. </a:t>
            </a:r>
            <a:r>
              <a:rPr lang="en-US" sz="2400" b="1">
                <a:solidFill>
                  <a:srgbClr val="FFCC00"/>
                </a:solidFill>
              </a:rPr>
              <a:t>Highest</a:t>
            </a:r>
            <a:r>
              <a:rPr lang="en-US" sz="2400" b="1">
                <a:solidFill>
                  <a:schemeClr val="bg1"/>
                </a:solidFill>
              </a:rPr>
              <a:t>:  generally in the wealthiest countries.  </a:t>
            </a:r>
            <a:r>
              <a:rPr lang="en-US" sz="2400" b="1">
                <a:solidFill>
                  <a:srgbClr val="FFCC00"/>
                </a:solidFill>
              </a:rPr>
              <a:t>Lowest</a:t>
            </a:r>
            <a:r>
              <a:rPr lang="en-US" sz="2400" b="1">
                <a:solidFill>
                  <a:schemeClr val="bg1"/>
                </a:solidFill>
              </a:rPr>
              <a:t>:   in the poorest countries. </a:t>
            </a:r>
          </a:p>
        </p:txBody>
      </p:sp>
      <p:pic>
        <p:nvPicPr>
          <p:cNvPr id="2662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1150" y="533400"/>
            <a:ext cx="9015413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4A2587-916A-41EB-A7FE-0134B5B842A4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0"/>
            <a:ext cx="7926387" cy="457200"/>
          </a:xfrm>
        </p:spPr>
        <p:txBody>
          <a:bodyPr/>
          <a:lstStyle/>
          <a:p>
            <a:pPr eaLnBrk="1" hangingPunct="1"/>
            <a:r>
              <a:rPr lang="en-US" sz="3200" smtClean="0"/>
              <a:t>World Population </a:t>
            </a:r>
            <a:r>
              <a:rPr lang="en-US" sz="3200" smtClean="0">
                <a:solidFill>
                  <a:schemeClr val="accent1"/>
                </a:solidFill>
              </a:rPr>
              <a:t>Cartogram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0" y="6096000"/>
            <a:ext cx="932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5988" indent="-915988"/>
            <a:r>
              <a:rPr lang="en-US" sz="2000" b="1">
                <a:solidFill>
                  <a:schemeClr val="bg1"/>
                </a:solidFill>
              </a:rPr>
              <a:t>This </a:t>
            </a:r>
            <a:r>
              <a:rPr lang="en-US" sz="2000" b="1">
                <a:solidFill>
                  <a:srgbClr val="FF33CC"/>
                </a:solidFill>
              </a:rPr>
              <a:t>cartogram</a:t>
            </a:r>
            <a:r>
              <a:rPr lang="en-US" sz="2000" b="1">
                <a:solidFill>
                  <a:schemeClr val="bg1"/>
                </a:solidFill>
              </a:rPr>
              <a:t> display countries by  </a:t>
            </a:r>
            <a:r>
              <a:rPr lang="en-US" sz="2000" b="1">
                <a:solidFill>
                  <a:srgbClr val="FFFF00"/>
                </a:solidFill>
              </a:rPr>
              <a:t>size of their population rather than </a:t>
            </a:r>
          </a:p>
          <a:p>
            <a:pPr marL="915988" indent="-915988"/>
            <a:r>
              <a:rPr lang="en-US" sz="2000" b="1">
                <a:solidFill>
                  <a:srgbClr val="FFFF00"/>
                </a:solidFill>
              </a:rPr>
              <a:t>their land area</a:t>
            </a:r>
            <a:r>
              <a:rPr lang="en-US" sz="2000" b="1">
                <a:solidFill>
                  <a:schemeClr val="bg1"/>
                </a:solidFill>
              </a:rPr>
              <a:t>. </a:t>
            </a:r>
            <a:r>
              <a:rPr lang="en-US" sz="2000" b="1" i="1">
                <a:solidFill>
                  <a:schemeClr val="bg1"/>
                </a:solidFill>
              </a:rPr>
              <a:t>(Only countries with 50 million or more people are named.)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512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1150" y="457200"/>
            <a:ext cx="8704263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7A21F-C7ED-4ED5-B54B-0BD8047A454C}" type="slidenum">
              <a:rPr lang="en-US"/>
              <a:pPr/>
              <a:t>20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62663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Crude Death Rates (CDR) 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0" y="5334000"/>
            <a:ext cx="93265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3938" indent="-1023938"/>
            <a:r>
              <a:rPr lang="en-US" sz="2400" b="1">
                <a:solidFill>
                  <a:schemeClr val="bg1"/>
                </a:solidFill>
              </a:rPr>
              <a:t>The crude death rate (CDR):  total # of deaths in a country per 1,000 population per year. B/C wealthy countries are in a </a:t>
            </a:r>
            <a:r>
              <a:rPr lang="en-US" sz="2400" b="1">
                <a:solidFill>
                  <a:srgbClr val="FFCC00"/>
                </a:solidFill>
              </a:rPr>
              <a:t>late stage of the demographic transition</a:t>
            </a:r>
            <a:r>
              <a:rPr lang="en-US" sz="2400" b="1">
                <a:solidFill>
                  <a:schemeClr val="bg1"/>
                </a:solidFill>
              </a:rPr>
              <a:t>, they often have a higher CDR than poorer countries!!!!!</a:t>
            </a:r>
          </a:p>
        </p:txBody>
      </p:sp>
      <p:pic>
        <p:nvPicPr>
          <p:cNvPr id="2765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4513" y="533400"/>
            <a:ext cx="8782050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88A93-8FCB-400A-A1E2-2787FBCE07A1}" type="slidenum">
              <a:rPr lang="en-US"/>
              <a:pPr/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6563" cy="838200"/>
          </a:xfrm>
        </p:spPr>
        <p:txBody>
          <a:bodyPr/>
          <a:lstStyle/>
          <a:p>
            <a:pPr algn="l" eaLnBrk="1" hangingPunct="1"/>
            <a:r>
              <a:rPr lang="en-US" sz="2400" smtClean="0"/>
              <a:t>The Earth at </a:t>
            </a:r>
            <a:r>
              <a:rPr lang="en-US" sz="2000" smtClean="0"/>
              <a:t>Night…</a:t>
            </a:r>
            <a:br>
              <a:rPr lang="en-US" sz="2000" smtClean="0"/>
            </a:br>
            <a:r>
              <a:rPr lang="en-US" sz="2000" smtClean="0"/>
              <a:t>http://antwrp.gsfc.nasa.gov/apod/image/0011/earthlights2_dmsp_big.jpg</a:t>
            </a:r>
          </a:p>
        </p:txBody>
      </p:sp>
      <p:pic>
        <p:nvPicPr>
          <p:cNvPr id="6148" name="Picture 5" descr="earthlights2_dmsp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3265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E4FE01-6818-4A64-9943-7909DB4E11A8}" type="slidenum">
              <a:rPr lang="en-US"/>
              <a:pPr/>
              <a:t>4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70988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KEY 1: Pop distribution basically = </a:t>
            </a:r>
            <a:r>
              <a:rPr lang="en-US" b="1" i="1" dirty="0" smtClean="0">
                <a:solidFill>
                  <a:srgbClr val="FF6600"/>
                </a:solidFill>
              </a:rPr>
              <a:t>concentration</a:t>
            </a:r>
            <a:r>
              <a:rPr lang="en-US" b="1" dirty="0" smtClean="0">
                <a:solidFill>
                  <a:srgbClr val="FF6600"/>
                </a:solidFill>
              </a:rPr>
              <a:t> &amp; </a:t>
            </a:r>
            <a:r>
              <a:rPr lang="en-US" b="1" i="1" dirty="0" smtClean="0">
                <a:solidFill>
                  <a:srgbClr val="FF6600"/>
                </a:solidFill>
              </a:rPr>
              <a:t>density</a:t>
            </a:r>
            <a:endParaRPr lang="en-US" b="1" dirty="0" smtClean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/>
              <a:t>Pop. Concentrations:  3/4 of people live on 5% of Earth's surface -----remember 71% of surf. = oceans, other areas are harsh</a:t>
            </a:r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/>
              <a:t>5 major </a:t>
            </a:r>
            <a:r>
              <a:rPr lang="en-US" b="1" dirty="0" err="1" smtClean="0"/>
              <a:t>concentr</a:t>
            </a:r>
            <a:r>
              <a:rPr lang="en-US" b="1" dirty="0" smtClean="0"/>
              <a:t>. = E. Asia, S. Asia, SE Asia, W. Europe, Eastern N. Amer.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similarities.: most near water, low-lying, </a:t>
            </a:r>
            <a:r>
              <a:rPr lang="en-US" b="1" dirty="0" err="1" smtClean="0"/>
              <a:t>fert</a:t>
            </a:r>
            <a:r>
              <a:rPr lang="en-US" b="1" dirty="0" smtClean="0"/>
              <a:t>. soil, temperate (warm, but not hot)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5A9B8B-F55E-4A7E-9F38-0B9C86711655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326563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000" b="1" dirty="0" smtClean="0"/>
          </a:p>
          <a:p>
            <a:pPr eaLnBrk="1" hangingPunct="1">
              <a:buFontTx/>
              <a:buNone/>
            </a:pPr>
            <a:r>
              <a:rPr lang="en-US" sz="3000" b="1" dirty="0" smtClean="0"/>
              <a:t>1) </a:t>
            </a:r>
            <a:r>
              <a:rPr lang="en-US" sz="3000" b="1" u="sng" dirty="0" smtClean="0">
                <a:solidFill>
                  <a:srgbClr val="FF33CC"/>
                </a:solidFill>
              </a:rPr>
              <a:t>East Asia</a:t>
            </a:r>
            <a:r>
              <a:rPr lang="en-US" sz="3000" b="1" dirty="0" smtClean="0"/>
              <a:t> #1 in pop. (China, Koreas, Japan, Taiwan):  1/4 world pop. here</a:t>
            </a:r>
          </a:p>
          <a:p>
            <a:pPr eaLnBrk="1" hangingPunct="1"/>
            <a:r>
              <a:rPr lang="en-US" sz="3000" b="1" dirty="0" smtClean="0"/>
              <a:t>China: #1 in pop., #3 in land area; most on river valleys &amp; coasts;   3/4 rural--most farmers</a:t>
            </a:r>
          </a:p>
          <a:p>
            <a:pPr eaLnBrk="1" hangingPunct="1"/>
            <a:r>
              <a:rPr lang="en-US" sz="3000" b="1" dirty="0" smtClean="0"/>
              <a:t>3/4 of Japan. &amp; S. Kor. = </a:t>
            </a:r>
            <a:r>
              <a:rPr lang="en-US" sz="3000" b="1" dirty="0" smtClean="0">
                <a:solidFill>
                  <a:srgbClr val="FFFF00"/>
                </a:solidFill>
              </a:rPr>
              <a:t>urban</a:t>
            </a:r>
            <a:r>
              <a:rPr lang="en-US" sz="3000" b="1" dirty="0" smtClean="0"/>
              <a:t> </a:t>
            </a:r>
          </a:p>
          <a:p>
            <a:pPr marL="0" indent="0" eaLnBrk="1" hangingPunct="1">
              <a:buNone/>
            </a:pPr>
            <a:endParaRPr lang="en-US" sz="3000" b="1" dirty="0" smtClean="0"/>
          </a:p>
          <a:p>
            <a:pPr eaLnBrk="1" hangingPunct="1">
              <a:buFontTx/>
              <a:buNone/>
            </a:pPr>
            <a:r>
              <a:rPr lang="en-US" sz="3000" b="1" dirty="0" smtClean="0"/>
              <a:t>2) </a:t>
            </a:r>
            <a:r>
              <a:rPr lang="en-US" sz="3000" b="1" u="sng" dirty="0" smtClean="0">
                <a:solidFill>
                  <a:srgbClr val="FF33CC"/>
                </a:solidFill>
              </a:rPr>
              <a:t>South Asia</a:t>
            </a:r>
            <a:r>
              <a:rPr lang="en-US" sz="3000" b="1" dirty="0" smtClean="0"/>
              <a:t>: #2 in pop.; (Pakistan, India, Bangladesh, Sri Lanka) </a:t>
            </a:r>
          </a:p>
          <a:p>
            <a:pPr eaLnBrk="1" hangingPunct="1">
              <a:buFontTx/>
              <a:buNone/>
            </a:pPr>
            <a:r>
              <a:rPr lang="en-US" sz="3000" b="1" dirty="0" smtClean="0"/>
              <a:t>    --3/4 of this pop. in India</a:t>
            </a:r>
          </a:p>
          <a:p>
            <a:pPr eaLnBrk="1" hangingPunct="1">
              <a:buFontTx/>
              <a:buNone/>
            </a:pPr>
            <a:r>
              <a:rPr lang="en-US" sz="3000" b="1" dirty="0" smtClean="0"/>
              <a:t>   -most on coast or along Indus &amp; Ganges Rivers;  1/4 cities  most of pop. = rural farmers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F2D8BD-DA8F-4F08-A5F2-46B6B03DD3EA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409825" cy="1981200"/>
          </a:xfrm>
        </p:spPr>
        <p:txBody>
          <a:bodyPr/>
          <a:lstStyle/>
          <a:p>
            <a:pPr eaLnBrk="1" hangingPunct="1"/>
            <a:r>
              <a:rPr lang="en-US" sz="3000" smtClean="0"/>
              <a:t>World Population Distribution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2133600"/>
            <a:ext cx="24098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912813"/>
            <a:r>
              <a:rPr lang="en-US" sz="1600">
                <a:solidFill>
                  <a:schemeClr val="bg1"/>
                </a:solidFill>
              </a:rPr>
              <a:t>                </a:t>
            </a:r>
            <a:r>
              <a:rPr lang="en-US" sz="1800" b="1">
                <a:solidFill>
                  <a:schemeClr val="bg1"/>
                </a:solidFill>
              </a:rPr>
              <a:t>World population is very unevenly distributed across the Earth’s surface &amp; it can be compared to climate distribution.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631950" y="3505200"/>
            <a:ext cx="6327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865313" y="4495800"/>
            <a:ext cx="611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pic>
        <p:nvPicPr>
          <p:cNvPr id="9223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2038" y="0"/>
            <a:ext cx="69945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8684D2-812B-4F33-96B4-C34D6EFD2607}" type="slidenum">
              <a:rPr lang="en-US"/>
              <a:pPr/>
              <a:t>7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559925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3) </a:t>
            </a:r>
            <a:r>
              <a:rPr lang="en-US" sz="2800" b="1" dirty="0" smtClean="0">
                <a:solidFill>
                  <a:schemeClr val="folHlink"/>
                </a:solidFill>
              </a:rPr>
              <a:t>SE Asia</a:t>
            </a:r>
            <a:r>
              <a:rPr lang="en-US" sz="2800" b="1" dirty="0" smtClean="0"/>
              <a:t>:  </a:t>
            </a:r>
            <a:r>
              <a:rPr lang="en-US" sz="2800" b="1" i="1" dirty="0" smtClean="0">
                <a:solidFill>
                  <a:srgbClr val="FFFF00"/>
                </a:solidFill>
              </a:rPr>
              <a:t>#4</a:t>
            </a:r>
            <a:r>
              <a:rPr lang="en-US" sz="2800" b="1" i="1" dirty="0" smtClean="0"/>
              <a:t> pop</a:t>
            </a:r>
            <a:r>
              <a:rPr lang="en-US" sz="2800" b="1" dirty="0" smtClean="0"/>
              <a:t>.; (Islands:  Java, Sumatra, Borneo, Pap. New Guinea, &amp; Philippines, + Thailand, Vietnam, etc.)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  -most are farmers in </a:t>
            </a:r>
            <a:r>
              <a:rPr lang="en-US" sz="2800" b="1" dirty="0" smtClean="0">
                <a:solidFill>
                  <a:srgbClr val="FFFF00"/>
                </a:solidFill>
              </a:rPr>
              <a:t>rural</a:t>
            </a:r>
            <a:r>
              <a:rPr lang="en-US" sz="2800" b="1" dirty="0" smtClean="0"/>
              <a:t> areas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smtClean="0"/>
              <a:t>In these </a:t>
            </a:r>
            <a:r>
              <a:rPr lang="en-US" sz="2800" b="1" dirty="0" smtClean="0">
                <a:solidFill>
                  <a:srgbClr val="FF33CC"/>
                </a:solidFill>
              </a:rPr>
              <a:t>3 Asian areas</a:t>
            </a:r>
            <a:r>
              <a:rPr lang="en-US" sz="2800" b="1" dirty="0" smtClean="0"/>
              <a:t> = over 50% of world’s pop.  on only 10% of world's land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4) </a:t>
            </a:r>
            <a:r>
              <a:rPr lang="en-US" sz="2800" b="1" dirty="0" smtClean="0">
                <a:solidFill>
                  <a:schemeClr val="folHlink"/>
                </a:solidFill>
              </a:rPr>
              <a:t>Europe</a:t>
            </a:r>
            <a:r>
              <a:rPr lang="en-US" sz="2800" b="1" dirty="0" smtClean="0"/>
              <a:t>:  </a:t>
            </a:r>
            <a:r>
              <a:rPr lang="en-US" sz="2800" b="1" dirty="0" smtClean="0">
                <a:solidFill>
                  <a:srgbClr val="FFFF00"/>
                </a:solidFill>
              </a:rPr>
              <a:t>#3</a:t>
            </a:r>
            <a:r>
              <a:rPr lang="en-US" sz="2800" b="1" dirty="0" smtClean="0"/>
              <a:t> pop.;  </a:t>
            </a:r>
            <a:r>
              <a:rPr lang="en-US" sz="2800" b="1" dirty="0" smtClean="0">
                <a:solidFill>
                  <a:srgbClr val="FFFF00"/>
                </a:solidFill>
              </a:rPr>
              <a:t>75% in cities</a:t>
            </a:r>
            <a:r>
              <a:rPr lang="en-US" sz="2800" b="1" dirty="0" smtClean="0"/>
              <a:t>; </a:t>
            </a:r>
            <a:r>
              <a:rPr lang="en-US" sz="2800" b="1" dirty="0" smtClean="0">
                <a:solidFill>
                  <a:srgbClr val="FFFF00"/>
                </a:solidFill>
              </a:rPr>
              <a:t>less than  20%</a:t>
            </a:r>
            <a:r>
              <a:rPr lang="en-US" sz="2800" b="1" dirty="0" smtClean="0"/>
              <a:t> farmers  </a:t>
            </a:r>
            <a:r>
              <a:rPr lang="en-US" sz="2400" b="1" i="1" dirty="0" smtClean="0"/>
              <a:t>(many of farmers in </a:t>
            </a:r>
            <a:r>
              <a:rPr lang="en-US" sz="2400" b="1" i="1" dirty="0" smtClean="0">
                <a:solidFill>
                  <a:schemeClr val="folHlink"/>
                </a:solidFill>
              </a:rPr>
              <a:t>S &amp;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chemeClr val="folHlink"/>
                </a:solidFill>
              </a:rPr>
              <a:t>E Eur</a:t>
            </a:r>
            <a:r>
              <a:rPr lang="en-US" sz="2400" b="1" i="1" dirty="0" smtClean="0"/>
              <a:t>.)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Import most of food rather than produce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h</a:t>
            </a:r>
            <a:r>
              <a:rPr lang="en-US" sz="2800" b="1" dirty="0" smtClean="0"/>
              <a:t>istorically tied to industry &gt; farming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9A9B56-8532-43B5-9CE1-C80972508904}" type="slidenum">
              <a:rPr lang="en-US"/>
              <a:pPr/>
              <a:t>8</a:t>
            </a:fld>
            <a:endParaRPr lang="en-US"/>
          </a:p>
        </p:txBody>
      </p:sp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20875" cy="2667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700" smtClean="0"/>
              <a:t>Expansion of the </a:t>
            </a:r>
            <a:r>
              <a:rPr lang="en-US" sz="2700" smtClean="0">
                <a:solidFill>
                  <a:srgbClr val="00FF00"/>
                </a:solidFill>
              </a:rPr>
              <a:t>Ecumene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u="sng" smtClean="0"/>
              <a:t/>
            </a:r>
            <a:br>
              <a:rPr lang="en-US" sz="2700" u="sng" smtClean="0"/>
            </a:br>
            <a:r>
              <a:rPr lang="en-US" sz="2700" smtClean="0"/>
              <a:t> 5000 B.C.–A.D. 1900</a:t>
            </a:r>
          </a:p>
        </p:txBody>
      </p:sp>
      <p:sp>
        <p:nvSpPr>
          <p:cNvPr id="12292" name="Text Box 1032"/>
          <p:cNvSpPr txBox="1">
            <a:spLocks noChangeArrowheads="1"/>
          </p:cNvSpPr>
          <p:nvPr/>
        </p:nvSpPr>
        <p:spPr bwMode="auto">
          <a:xfrm>
            <a:off x="528638" y="6232525"/>
            <a:ext cx="809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12293" name="Text Box 1033"/>
          <p:cNvSpPr txBox="1">
            <a:spLocks noChangeArrowheads="1"/>
          </p:cNvSpPr>
          <p:nvPr/>
        </p:nvSpPr>
        <p:spPr bwMode="auto">
          <a:xfrm>
            <a:off x="0" y="2514600"/>
            <a:ext cx="256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912813"/>
            <a:r>
              <a:rPr lang="en-US" sz="2000" b="1">
                <a:solidFill>
                  <a:schemeClr val="bg1"/>
                </a:solidFill>
              </a:rPr>
              <a:t>The </a:t>
            </a:r>
          </a:p>
          <a:p>
            <a:pPr marL="912813" indent="-912813"/>
            <a:r>
              <a:rPr lang="en-US" sz="2400" b="1">
                <a:solidFill>
                  <a:srgbClr val="00FF00"/>
                </a:solidFill>
              </a:rPr>
              <a:t>ecumene</a:t>
            </a:r>
            <a:r>
              <a:rPr lang="en-US" sz="2000" b="1">
                <a:solidFill>
                  <a:schemeClr val="bg1"/>
                </a:solidFill>
              </a:rPr>
              <a:t>, or </a:t>
            </a:r>
          </a:p>
          <a:p>
            <a:pPr marL="912813" indent="-912813"/>
            <a:r>
              <a:rPr lang="en-US" sz="2000" b="1" i="1">
                <a:solidFill>
                  <a:schemeClr val="bg1"/>
                </a:solidFill>
              </a:rPr>
              <a:t>the portion of </a:t>
            </a:r>
          </a:p>
          <a:p>
            <a:pPr marL="912813" indent="-912813"/>
            <a:r>
              <a:rPr lang="en-US" sz="2000" b="1" i="1">
                <a:solidFill>
                  <a:schemeClr val="bg1"/>
                </a:solidFill>
              </a:rPr>
              <a:t>The Earth w/ </a:t>
            </a:r>
          </a:p>
          <a:p>
            <a:pPr marL="912813" indent="-912813"/>
            <a:r>
              <a:rPr lang="en-US" sz="2000" b="1" i="1">
                <a:solidFill>
                  <a:schemeClr val="bg1"/>
                </a:solidFill>
              </a:rPr>
              <a:t>permanent </a:t>
            </a:r>
          </a:p>
          <a:p>
            <a:pPr marL="912813" indent="-912813"/>
            <a:r>
              <a:rPr lang="en-US" sz="2000" b="1" i="1">
                <a:solidFill>
                  <a:schemeClr val="bg1"/>
                </a:solidFill>
              </a:rPr>
              <a:t>human </a:t>
            </a:r>
          </a:p>
          <a:p>
            <a:pPr marL="912813" indent="-912813"/>
            <a:r>
              <a:rPr lang="en-US" sz="2000" b="1" i="1">
                <a:solidFill>
                  <a:schemeClr val="bg1"/>
                </a:solidFill>
              </a:rPr>
              <a:t>settlement</a:t>
            </a:r>
            <a:r>
              <a:rPr lang="en-US" sz="2000" b="1">
                <a:solidFill>
                  <a:schemeClr val="bg1"/>
                </a:solidFill>
              </a:rPr>
              <a:t>, </a:t>
            </a:r>
          </a:p>
          <a:p>
            <a:pPr marL="912813" indent="-912813"/>
            <a:r>
              <a:rPr lang="en-US" sz="2000" b="1">
                <a:solidFill>
                  <a:schemeClr val="bg1"/>
                </a:solidFill>
              </a:rPr>
              <a:t>has </a:t>
            </a:r>
          </a:p>
          <a:p>
            <a:pPr marL="912813" indent="-912813"/>
            <a:r>
              <a:rPr lang="en-US" sz="2000" b="1">
                <a:solidFill>
                  <a:schemeClr val="bg1"/>
                </a:solidFill>
              </a:rPr>
              <a:t>expanded </a:t>
            </a:r>
          </a:p>
          <a:p>
            <a:pPr marL="912813" indent="-912813"/>
            <a:r>
              <a:rPr lang="en-US" sz="2000" b="1">
                <a:solidFill>
                  <a:schemeClr val="bg1"/>
                </a:solidFill>
              </a:rPr>
              <a:t>to cover</a:t>
            </a:r>
          </a:p>
          <a:p>
            <a:pPr marL="912813" indent="-912813"/>
            <a:r>
              <a:rPr lang="en-US" sz="2000" b="1">
                <a:solidFill>
                  <a:schemeClr val="bg1"/>
                </a:solidFill>
              </a:rPr>
              <a:t>most of the </a:t>
            </a:r>
          </a:p>
          <a:p>
            <a:pPr marL="912813" indent="-912813"/>
            <a:r>
              <a:rPr lang="en-US" sz="2000" b="1">
                <a:solidFill>
                  <a:schemeClr val="bg1"/>
                </a:solidFill>
              </a:rPr>
              <a:t>world’s land </a:t>
            </a:r>
          </a:p>
          <a:p>
            <a:pPr marL="912813" indent="-912813"/>
            <a:r>
              <a:rPr lang="en-US" sz="2000" b="1">
                <a:solidFill>
                  <a:schemeClr val="bg1"/>
                </a:solidFill>
              </a:rPr>
              <a:t>area.</a:t>
            </a:r>
          </a:p>
        </p:txBody>
      </p:sp>
      <p:pic>
        <p:nvPicPr>
          <p:cNvPr id="12294" name="Picture 10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9913" y="0"/>
            <a:ext cx="3876675" cy="5638800"/>
          </a:xfrm>
        </p:spPr>
      </p:pic>
      <p:pic>
        <p:nvPicPr>
          <p:cNvPr id="12295" name="Picture 10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18163" y="685800"/>
            <a:ext cx="37084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9673A-3394-4994-8498-6BF2BC3EA39C}" type="slidenum">
              <a:rPr lang="en-US"/>
              <a:pPr/>
              <a:t>9</a:t>
            </a:fld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326563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C)  </a:t>
            </a:r>
            <a:r>
              <a:rPr lang="en-US" sz="2800" b="1" u="sng" dirty="0" smtClean="0">
                <a:solidFill>
                  <a:srgbClr val="FFFF00"/>
                </a:solidFill>
              </a:rPr>
              <a:t>Population density</a:t>
            </a:r>
            <a:r>
              <a:rPr lang="en-US" sz="2800" b="1" dirty="0" smtClean="0">
                <a:solidFill>
                  <a:srgbClr val="FFFF00"/>
                </a:solidFill>
              </a:rPr>
              <a:t>:  look at it 3 ways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…  (</a:t>
            </a:r>
            <a:r>
              <a:rPr lang="en-US" sz="2400" i="1" dirty="0" smtClean="0">
                <a:solidFill>
                  <a:srgbClr val="FFFF00"/>
                </a:solidFill>
                <a:latin typeface="Comic Sans MS" pitchFamily="66" charset="0"/>
              </a:rPr>
              <a:t>Deja vu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!!!)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b="1" dirty="0" smtClean="0"/>
              <a:t>1) </a:t>
            </a:r>
            <a:r>
              <a:rPr lang="en-US" sz="2500" b="1" u="sng" dirty="0" smtClean="0">
                <a:solidFill>
                  <a:srgbClr val="00FF00"/>
                </a:solidFill>
              </a:rPr>
              <a:t>arithmetic density</a:t>
            </a:r>
            <a:r>
              <a:rPr lang="en-US" sz="2500" b="1" dirty="0" smtClean="0"/>
              <a:t> (</a:t>
            </a:r>
            <a:r>
              <a:rPr lang="en-US" sz="2500" i="1" u="sng" dirty="0" smtClean="0">
                <a:latin typeface="Comic Sans MS" pitchFamily="66" charset="0"/>
              </a:rPr>
              <a:t>aka</a:t>
            </a:r>
            <a:r>
              <a:rPr lang="en-US" sz="2500" i="1" dirty="0" smtClean="0">
                <a:latin typeface="Comic Sans MS" pitchFamily="66" charset="0"/>
              </a:rPr>
              <a:t> </a:t>
            </a:r>
            <a:r>
              <a:rPr lang="en-US" sz="2500" i="1" dirty="0" smtClean="0">
                <a:solidFill>
                  <a:srgbClr val="00FF00"/>
                </a:solidFill>
                <a:latin typeface="Comic Sans MS" pitchFamily="66" charset="0"/>
              </a:rPr>
              <a:t>population</a:t>
            </a:r>
            <a:r>
              <a:rPr lang="en-US" sz="2500" i="1" dirty="0" smtClean="0">
                <a:latin typeface="Comic Sans MS" pitchFamily="66" charset="0"/>
              </a:rPr>
              <a:t> density</a:t>
            </a:r>
            <a:r>
              <a:rPr lang="en-US" sz="2500" b="1" i="1" dirty="0" smtClean="0"/>
              <a:t>)</a:t>
            </a:r>
            <a:r>
              <a:rPr lang="en-US" sz="2500" b="1" dirty="0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b="1" dirty="0" smtClean="0"/>
              <a:t>    -# people per unit of land…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5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b="1" dirty="0" smtClean="0"/>
              <a:t>2) </a:t>
            </a:r>
            <a:r>
              <a:rPr lang="en-US" sz="2500" b="1" dirty="0" smtClean="0">
                <a:solidFill>
                  <a:srgbClr val="00FF00"/>
                </a:solidFill>
              </a:rPr>
              <a:t>Physiological density</a:t>
            </a:r>
            <a:r>
              <a:rPr lang="en-US" sz="2500" b="1" dirty="0" smtClean="0"/>
              <a:t>:  # people per unit of arable land:  is a more meaningful measure b/c can show pressure on the land due to population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b="1" dirty="0" smtClean="0"/>
              <a:t>      </a:t>
            </a:r>
            <a:endParaRPr lang="en-US" sz="1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b="1" dirty="0" smtClean="0"/>
              <a:t>3) </a:t>
            </a:r>
            <a:r>
              <a:rPr lang="en-US" sz="2500" b="1" dirty="0" smtClean="0">
                <a:solidFill>
                  <a:srgbClr val="00FF00"/>
                </a:solidFill>
              </a:rPr>
              <a:t>agricultural density</a:t>
            </a:r>
            <a:r>
              <a:rPr lang="en-US" sz="2500" b="1" dirty="0" smtClean="0"/>
              <a:t>: ratio farmers to arable land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b="1" dirty="0" smtClean="0"/>
              <a:t>    --</a:t>
            </a:r>
            <a:r>
              <a:rPr lang="en-US" sz="2500" b="1" i="1" dirty="0" smtClean="0"/>
              <a:t>lower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agr</a:t>
            </a:r>
            <a:r>
              <a:rPr lang="en-US" sz="2500" b="1" dirty="0" smtClean="0"/>
              <a:t>. density = </a:t>
            </a:r>
            <a:r>
              <a:rPr lang="en-US" sz="2500" b="1" i="1" dirty="0" smtClean="0"/>
              <a:t>higher</a:t>
            </a:r>
            <a:r>
              <a:rPr lang="en-US" sz="2500" b="1" dirty="0" smtClean="0"/>
              <a:t> technology;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5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b="1" dirty="0" smtClean="0"/>
              <a:t>     -MDC's: usually </a:t>
            </a:r>
            <a:r>
              <a:rPr lang="en-US" sz="2500" b="1" i="1" dirty="0" smtClean="0"/>
              <a:t>lower</a:t>
            </a:r>
            <a:r>
              <a:rPr lang="en-US" sz="2500" b="1" dirty="0" smtClean="0"/>
              <a:t> agri. density, &amp; LDC’s usually higher;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b="1" dirty="0" smtClean="0"/>
              <a:t>   -in MDC’s,  lots of land &amp; few  farmers means more pop. to work in factories, etc.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7397</TotalTime>
  <Words>1118</Words>
  <Application>Microsoft Office PowerPoint</Application>
  <PresentationFormat>Custom</PresentationFormat>
  <Paragraphs>153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Comic Sans MS</vt:lpstr>
      <vt:lpstr>Times</vt:lpstr>
      <vt:lpstr>Blank Presentation</vt:lpstr>
      <vt:lpstr>Distribution of World Population</vt:lpstr>
      <vt:lpstr>World Population Cartogram</vt:lpstr>
      <vt:lpstr>The Earth at Night… http://antwrp.gsfc.nasa.gov/apod/image/0011/earthlights2_dmsp_big.jpg</vt:lpstr>
      <vt:lpstr>PowerPoint Presentation</vt:lpstr>
      <vt:lpstr>PowerPoint Presentation</vt:lpstr>
      <vt:lpstr>World Population Distribution</vt:lpstr>
      <vt:lpstr>PowerPoint Presentation</vt:lpstr>
      <vt:lpstr>Expansion of the Ecumene   5000 B.C.–A.D. 1900</vt:lpstr>
      <vt:lpstr>PowerPoint Presentation</vt:lpstr>
      <vt:lpstr>Arithmetic Population Density</vt:lpstr>
      <vt:lpstr>Physiological Density</vt:lpstr>
      <vt:lpstr>Distribution of World Population Growth</vt:lpstr>
      <vt:lpstr>PowerPoint Presentation</vt:lpstr>
      <vt:lpstr>Natural Increase Rates</vt:lpstr>
      <vt:lpstr>Crude Birth Rates  (CBR)</vt:lpstr>
      <vt:lpstr>Total Fertility Rates (TFR)</vt:lpstr>
      <vt:lpstr>Infant Mortality Rates (IMR)</vt:lpstr>
      <vt:lpstr>PowerPoint Presentation</vt:lpstr>
      <vt:lpstr>Avg. Life Expectancy at birth</vt:lpstr>
      <vt:lpstr>Crude Death Rates (CDR) 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Abe Goldman</dc:creator>
  <cp:lastModifiedBy>Margaret Mcdonald</cp:lastModifiedBy>
  <cp:revision>210</cp:revision>
  <dcterms:created xsi:type="dcterms:W3CDTF">2004-02-04T18:01:07Z</dcterms:created>
  <dcterms:modified xsi:type="dcterms:W3CDTF">2017-09-20T03:13:05Z</dcterms:modified>
</cp:coreProperties>
</file>