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320" r:id="rId3"/>
    <p:sldId id="278" r:id="rId4"/>
    <p:sldId id="302" r:id="rId5"/>
    <p:sldId id="303" r:id="rId6"/>
    <p:sldId id="317" r:id="rId7"/>
    <p:sldId id="318" r:id="rId8"/>
    <p:sldId id="258" r:id="rId9"/>
    <p:sldId id="259" r:id="rId10"/>
    <p:sldId id="311" r:id="rId11"/>
    <p:sldId id="260" r:id="rId12"/>
    <p:sldId id="321" r:id="rId13"/>
    <p:sldId id="322" r:id="rId14"/>
    <p:sldId id="323" r:id="rId15"/>
    <p:sldId id="324" r:id="rId16"/>
    <p:sldId id="325" r:id="rId17"/>
    <p:sldId id="329" r:id="rId18"/>
    <p:sldId id="332" r:id="rId19"/>
    <p:sldId id="333" r:id="rId20"/>
    <p:sldId id="334" r:id="rId21"/>
    <p:sldId id="326" r:id="rId22"/>
    <p:sldId id="327" r:id="rId23"/>
    <p:sldId id="328" r:id="rId24"/>
    <p:sldId id="355" r:id="rId25"/>
    <p:sldId id="338" r:id="rId26"/>
    <p:sldId id="339" r:id="rId27"/>
    <p:sldId id="342" r:id="rId28"/>
    <p:sldId id="340" r:id="rId29"/>
    <p:sldId id="351" r:id="rId30"/>
    <p:sldId id="314" r:id="rId31"/>
    <p:sldId id="345" r:id="rId32"/>
    <p:sldId id="346" r:id="rId33"/>
    <p:sldId id="347" r:id="rId34"/>
    <p:sldId id="348" r:id="rId35"/>
    <p:sldId id="349" r:id="rId36"/>
    <p:sldId id="354" r:id="rId37"/>
    <p:sldId id="352" r:id="rId38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4711" autoAdjust="0"/>
  </p:normalViewPr>
  <p:slideViewPr>
    <p:cSldViewPr>
      <p:cViewPr varScale="1">
        <p:scale>
          <a:sx n="84" d="100"/>
          <a:sy n="84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63048-6DC3-4FF7-A0C6-EE91A10C6F5C}" type="datetimeFigureOut">
              <a:rPr lang="en-US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A358F3-D044-4424-9068-F2382A4D2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55CDF8-3978-4721-8547-C82EFAC59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96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A027C5-EC1A-4C87-8D06-8A1ECE6926CA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1250" y="703263"/>
            <a:ext cx="4640263" cy="3481387"/>
          </a:xfrm>
          <a:ln w="12700" cap="flat">
            <a:solidFill>
              <a:schemeClr val="tx1"/>
            </a:solidFill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363"/>
            <a:ext cx="5029200" cy="4192587"/>
          </a:xfrm>
          <a:noFill/>
        </p:spPr>
        <p:txBody>
          <a:bodyPr lIns="92224" tIns="46893" rIns="92224" bIns="4689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645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CFAF7E-C45E-458D-9A9F-E45C510091DC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531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C2EC-0AFB-41FA-9E00-A2DED458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0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7200-2141-4B9C-90F0-89FF2A3A5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04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4093-B17C-48BF-894E-6BC6D753F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84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6EE60-F8AA-4C76-AB1F-D2BF38D89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85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24F6-0746-4048-B2DC-87B5D0111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09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70D1-A20F-41E7-9A70-F7F02A41E2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51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55FF-BF32-4AA1-8208-2FDB8670A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02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7D32-B4AD-4A96-BD78-6D09710AF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F4CB8-E6D1-419C-A62A-DD3EC17D7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78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5215-DF84-4351-A1DA-A9C2847A9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8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3F05-7EF0-4DD3-98BE-3754118CD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87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CECB-60FE-4E9A-B802-20C4C3A22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74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D906-DEEA-4A8B-8B35-DD0DA1989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8F76-5B10-4A50-922D-8A4B20AC4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55D6-51ED-4933-A1CD-2AF3B8077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65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665AB9-22D9-4587-A15D-31BBF7B19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2HSWRYVVQ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WWII</a:t>
            </a:r>
            <a:r>
              <a:rPr lang="en-US" altLang="en-US" sz="4000" smtClean="0"/>
              <a:t> - Introduction: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43100"/>
            <a:ext cx="8229600" cy="4152900"/>
          </a:xfrm>
        </p:spPr>
        <p:txBody>
          <a:bodyPr/>
          <a:lstStyle/>
          <a:p>
            <a:pPr eaLnBrk="1" hangingPunct="1"/>
            <a:r>
              <a:rPr lang="en-US" altLang="en-US" smtClean="0"/>
              <a:t>Most devastating war in human history</a:t>
            </a:r>
          </a:p>
          <a:p>
            <a:pPr lvl="2" eaLnBrk="1" hangingPunct="1"/>
            <a:r>
              <a:rPr lang="en-US" altLang="en-US" sz="3200" smtClean="0"/>
              <a:t>Atomic Bombs</a:t>
            </a:r>
          </a:p>
          <a:p>
            <a:pPr lvl="2" eaLnBrk="1" hangingPunct="1"/>
            <a:r>
              <a:rPr lang="en-US" altLang="en-US" sz="3200" smtClean="0"/>
              <a:t>U-boats</a:t>
            </a:r>
          </a:p>
          <a:p>
            <a:pPr lvl="2" eaLnBrk="1" hangingPunct="1"/>
            <a:r>
              <a:rPr lang="en-US" altLang="en-US" sz="3200" smtClean="0"/>
              <a:t>Planes</a:t>
            </a:r>
          </a:p>
          <a:p>
            <a:pPr eaLnBrk="1" hangingPunct="1"/>
            <a:r>
              <a:rPr lang="en-US" altLang="en-US" sz="4000" smtClean="0"/>
              <a:t>Allied Powers: England, USSR, U.S.</a:t>
            </a:r>
          </a:p>
          <a:p>
            <a:pPr eaLnBrk="1" hangingPunct="1"/>
            <a:r>
              <a:rPr lang="en-US" altLang="en-US" sz="4000" smtClean="0"/>
              <a:t>Axis Powers: Germany, Italy, &amp; Japan</a:t>
            </a:r>
          </a:p>
          <a:p>
            <a:pPr lvl="2" eaLnBrk="1" hangingPunct="1"/>
            <a:endParaRPr lang="en-US" altLang="en-US" sz="3200" smtClean="0"/>
          </a:p>
        </p:txBody>
      </p:sp>
      <p:pic>
        <p:nvPicPr>
          <p:cNvPr id="4100" name="Picture 4" descr="Copy (2) of Bir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1314450" cy="171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  <a:noFill/>
        </p:spPr>
        <p:txBody>
          <a:bodyPr lIns="92075" tIns="46038" rIns="92075" bIns="46038" anchor="t"/>
          <a:lstStyle/>
          <a:p>
            <a:pPr eaLnBrk="1" hangingPunct="1"/>
            <a:r>
              <a:rPr lang="en-US" altLang="en-US" smtClean="0"/>
              <a:t>(Totalitarianism) Fascism in Europe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3581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b="1" smtClean="0"/>
              <a:t>Benito Mussolini</a:t>
            </a:r>
            <a:r>
              <a:rPr lang="en-US" altLang="en-US" sz="3400" smtClean="0"/>
              <a:t> - “Il Duce”: 1922 </a:t>
            </a:r>
            <a:r>
              <a:rPr lang="en-US" altLang="en-US" sz="3400" b="1" smtClean="0"/>
              <a:t>(Italy)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b="1" smtClean="0"/>
              <a:t>Hitler</a:t>
            </a:r>
            <a:r>
              <a:rPr lang="en-US" altLang="en-US" sz="3400" smtClean="0"/>
              <a:t> - “Fuhrer”: </a:t>
            </a:r>
            <a:r>
              <a:rPr lang="en-US" altLang="en-US" sz="3400" b="1" smtClean="0"/>
              <a:t>Chancellor of Germany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smtClean="0"/>
              <a:t>Nazi Third Reich replaces Weimar Republic.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400" smtClean="0"/>
              <a:t>Promise of German economic recovery.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400" smtClean="0"/>
              <a:t>Beginnings of the Holocaust.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400" smtClean="0"/>
              <a:t>German rearmament begins.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Rise of Hitler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5410200" cy="3581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Nazi Party organized, 1920s</a:t>
            </a:r>
          </a:p>
          <a:p>
            <a:pPr lvl="2" eaLnBrk="1" hangingPunct="1"/>
            <a:r>
              <a:rPr lang="en-US" altLang="en-US" sz="2000" b="1" smtClean="0"/>
              <a:t>Nazi party largest in Germany, 1932</a:t>
            </a:r>
          </a:p>
          <a:p>
            <a:pPr lvl="2" eaLnBrk="1" hangingPunct="1"/>
            <a:endParaRPr lang="en-US" altLang="en-US" sz="2000" b="1" smtClean="0"/>
          </a:p>
          <a:p>
            <a:pPr eaLnBrk="1" hangingPunct="1"/>
            <a:r>
              <a:rPr lang="en-US" altLang="en-US" sz="2800" smtClean="0"/>
              <a:t>Hitler voted as chancellor, 1933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New parliament created</a:t>
            </a:r>
          </a:p>
          <a:p>
            <a:pPr lvl="2" eaLnBrk="1" hangingPunct="1"/>
            <a:r>
              <a:rPr lang="en-US" altLang="en-US" sz="2000" b="1" smtClean="0"/>
              <a:t>450, 000 members</a:t>
            </a:r>
          </a:p>
          <a:p>
            <a:pPr lvl="2" eaLnBrk="1" hangingPunct="1"/>
            <a:r>
              <a:rPr lang="en-US" altLang="en-US" sz="2000" b="1" smtClean="0"/>
              <a:t>Larger than German army</a:t>
            </a:r>
          </a:p>
        </p:txBody>
      </p:sp>
      <p:pic>
        <p:nvPicPr>
          <p:cNvPr id="16388" name="Picture 4" descr="Nazi fl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828800"/>
            <a:ext cx="30464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29" descr="march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2590800" cy="204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5000" smtClean="0"/>
          </a:p>
          <a:p>
            <a:pPr marL="0" indent="0" eaLnBrk="1" hangingPunct="1">
              <a:buFontTx/>
              <a:buNone/>
            </a:pPr>
            <a:endParaRPr lang="en-US" altLang="en-US" sz="5000" smtClean="0"/>
          </a:p>
          <a:p>
            <a:pPr marL="0" indent="0" eaLnBrk="1" hangingPunct="1">
              <a:buFontTx/>
              <a:buNone/>
            </a:pPr>
            <a:endParaRPr lang="en-US" altLang="en-US" sz="5000" smtClean="0"/>
          </a:p>
          <a:p>
            <a:pPr marL="0" indent="0" eaLnBrk="1" hangingPunct="1">
              <a:buFontTx/>
              <a:buNone/>
            </a:pPr>
            <a:r>
              <a:rPr lang="en-US" altLang="en-US" sz="5500" smtClean="0"/>
              <a:t>Timeline &amp; Map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marL="742950" indent="-742950" eaLnBrk="1" hangingPunct="1">
              <a:buFontTx/>
              <a:buAutoNum type="arabicPeriod"/>
              <a:defRPr/>
            </a:pPr>
            <a:r>
              <a:rPr lang="en-US" altLang="en-US" sz="4000" dirty="0" smtClean="0"/>
              <a:t>Label highlighted events 1-9 and write events in the boxes on timeline worksheet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4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4000" dirty="0" smtClean="0"/>
              <a:t>2. Add non-highlighted events to timeline (these will not be in a box, just draw a line)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4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4000" dirty="0" smtClean="0"/>
              <a:t>3. Color each event on your timeline the same color as the country that it happened in (from your map)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Beginning of WWII </a:t>
            </a:r>
            <a:br>
              <a:rPr lang="en-US" altLang="en-US" smtClean="0"/>
            </a:br>
            <a:r>
              <a:rPr lang="en-US" altLang="en-US" smtClean="0"/>
              <a:t>(1934-1940)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029200"/>
          </a:xfrm>
        </p:spPr>
        <p:txBody>
          <a:bodyPr/>
          <a:lstStyle/>
          <a:p>
            <a:r>
              <a:rPr lang="en-US" altLang="en-US" smtClean="0"/>
              <a:t>In Europe: very little actual fighting happened.</a:t>
            </a:r>
          </a:p>
          <a:p>
            <a:pPr lvl="1"/>
            <a:r>
              <a:rPr lang="en-US" altLang="en-US" sz="3000" smtClean="0"/>
              <a:t>Instead Germany invaded and </a:t>
            </a:r>
            <a:r>
              <a:rPr lang="en-US" altLang="en-US" sz="3000" b="1" smtClean="0"/>
              <a:t>occupied</a:t>
            </a:r>
            <a:r>
              <a:rPr lang="en-US" altLang="en-US" sz="3000" smtClean="0"/>
              <a:t>, took control of, many countries. </a:t>
            </a:r>
          </a:p>
          <a:p>
            <a:pPr lvl="1"/>
            <a:r>
              <a:rPr lang="en-US" altLang="en-US" sz="3000" smtClean="0"/>
              <a:t>These countries adopted a policy of </a:t>
            </a:r>
            <a:r>
              <a:rPr lang="en-US" altLang="en-US" sz="3000" b="1" smtClean="0"/>
              <a:t>appeasement, </a:t>
            </a:r>
            <a:r>
              <a:rPr lang="en-US" altLang="en-US" sz="3000" smtClean="0"/>
              <a:t>or giving in to Hitler’s demands in order to keep world peace. </a:t>
            </a:r>
          </a:p>
          <a:p>
            <a:r>
              <a:rPr lang="en-US" altLang="en-US" smtClean="0"/>
              <a:t>In Japan:</a:t>
            </a:r>
          </a:p>
          <a:p>
            <a:pPr lvl="1"/>
            <a:r>
              <a:rPr lang="en-US" altLang="en-US" sz="3000" smtClean="0"/>
              <a:t>Japanese had been at war with China since they had occupied Manchuria in 1931</a:t>
            </a:r>
          </a:p>
          <a:p>
            <a:pPr lvl="1"/>
            <a:r>
              <a:rPr lang="en-US" altLang="en-US" sz="3000" smtClean="0"/>
              <a:t>Fighting began between China and Japan in 1937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Warning Signs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Europe/Africa:</a:t>
            </a:r>
          </a:p>
          <a:p>
            <a:pPr>
              <a:defRPr/>
            </a:pPr>
            <a:r>
              <a:rPr lang="en-US" dirty="0" smtClean="0"/>
              <a:t>Italy invades &amp; conquers Ethiopia (North Africa)</a:t>
            </a:r>
          </a:p>
          <a:p>
            <a:pPr>
              <a:defRPr/>
            </a:pPr>
            <a:r>
              <a:rPr lang="en-US" dirty="0" smtClean="0"/>
              <a:t>Germany builds up military </a:t>
            </a:r>
          </a:p>
          <a:p>
            <a:pPr>
              <a:defRPr/>
            </a:pPr>
            <a:r>
              <a:rPr lang="en-US" dirty="0" smtClean="0"/>
              <a:t>Germany conquered lands around it to get “living space” for Germans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- When Germany conquered Austria and 	 	  Czechoslovakia Britain &amp; France told the 	  	  Czech’s to cooperate.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- At the </a:t>
            </a:r>
            <a:r>
              <a:rPr lang="en-US" b="1" dirty="0" smtClean="0"/>
              <a:t>Munich Conference </a:t>
            </a:r>
            <a:r>
              <a:rPr lang="en-US" dirty="0" smtClean="0"/>
              <a:t>(1938) Hitler 	  	  promised he would not take any more 	  	  territory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23813"/>
            <a:ext cx="805021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United States Stayed “Neutral”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United states banned Japanese Immigration in 1924 because of growing Militarism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United States wanted to stay out of any war. </a:t>
            </a:r>
          </a:p>
          <a:p>
            <a:pPr lvl="1">
              <a:defRPr/>
            </a:pPr>
            <a:r>
              <a:rPr lang="en-US" sz="3000" dirty="0" smtClean="0"/>
              <a:t>Passed the </a:t>
            </a:r>
            <a:r>
              <a:rPr lang="en-US" sz="3000" b="1" dirty="0" smtClean="0"/>
              <a:t>Neutrality Acts </a:t>
            </a:r>
            <a:r>
              <a:rPr lang="en-US" sz="3000" dirty="0" smtClean="0"/>
              <a:t>which outlawed trading or giving financial support to any nation at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German Invasion Countries 19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0363"/>
            <a:ext cx="78486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8"/>
            <a:ext cx="533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altLang="en-US" smtClean="0"/>
              <a:t>Europe Heads Toward War in 1939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53000"/>
          </a:xfrm>
        </p:spPr>
        <p:txBody>
          <a:bodyPr/>
          <a:lstStyle/>
          <a:p>
            <a:r>
              <a:rPr lang="en-US" altLang="en-US" smtClean="0"/>
              <a:t>March 1939 Hitler invades the rest of Czechoslovakia (breaks promise with Britain to not take any more land)</a:t>
            </a:r>
          </a:p>
          <a:p>
            <a:r>
              <a:rPr lang="en-US" altLang="en-US" smtClean="0"/>
              <a:t>August 1939 USSR &amp; Germany sign the </a:t>
            </a:r>
            <a:r>
              <a:rPr lang="en-US" altLang="en-US" b="1" smtClean="0"/>
              <a:t>Nazi-Soviet Pact.</a:t>
            </a:r>
          </a:p>
          <a:p>
            <a:pPr lvl="1"/>
            <a:r>
              <a:rPr lang="en-US" altLang="en-US" sz="3000" smtClean="0"/>
              <a:t>Neither country would go to war with the other</a:t>
            </a:r>
          </a:p>
          <a:p>
            <a:pPr lvl="1"/>
            <a:r>
              <a:rPr lang="en-US" altLang="en-US" sz="3000" smtClean="0"/>
              <a:t>If Germany or USSR went to war and conquered eastern Europe the two countries would divide the territory.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8975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Battle of Britain </a:t>
            </a:r>
            <a:br>
              <a:rPr lang="en-US" altLang="en-US" smtClean="0"/>
            </a:br>
            <a:r>
              <a:rPr lang="en-US" altLang="en-US" smtClean="0"/>
              <a:t>(1940-1941)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Before the Battle, Axis Powers had conquered most of Western Europe</a:t>
            </a:r>
          </a:p>
          <a:p>
            <a:pPr>
              <a:defRPr/>
            </a:pPr>
            <a:r>
              <a:rPr lang="en-US" dirty="0" smtClean="0"/>
              <a:t>All combat was in the air </a:t>
            </a:r>
          </a:p>
          <a:p>
            <a:pPr lvl="1">
              <a:defRPr/>
            </a:pPr>
            <a:r>
              <a:rPr lang="en-US" sz="3000" dirty="0" smtClean="0"/>
              <a:t>German air forces targeted British Air Force Bases, Military posts, and some cities </a:t>
            </a:r>
          </a:p>
          <a:p>
            <a:pPr>
              <a:defRPr/>
            </a:pPr>
            <a:r>
              <a:rPr lang="en-US" dirty="0" smtClean="0"/>
              <a:t>British winning this battle most likely saved them from a land invasion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1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2743200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9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09600"/>
          </a:xfrm>
        </p:spPr>
        <p:txBody>
          <a:bodyPr/>
          <a:lstStyle/>
          <a:p>
            <a:r>
              <a:rPr lang="en-US" altLang="en-US" smtClean="0"/>
              <a:t>Japanese Propaganda Cartoon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15913" y="3048000"/>
            <a:ext cx="8588375" cy="3733800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3000" smtClean="0"/>
              <a:t>What are the animals doing before they hear Mickey? What is their reaction after they hear him?</a:t>
            </a:r>
          </a:p>
          <a:p>
            <a:pPr marL="514350" indent="-514350">
              <a:buFontTx/>
              <a:buAutoNum type="arabicPeriod"/>
            </a:pPr>
            <a:endParaRPr lang="en-US" altLang="en-US" sz="3000" smtClean="0"/>
          </a:p>
          <a:p>
            <a:pPr marL="514350" indent="-514350">
              <a:buFontTx/>
              <a:buAutoNum type="arabicPeriod"/>
            </a:pPr>
            <a:r>
              <a:rPr lang="en-US" altLang="en-US" sz="3000" smtClean="0"/>
              <a:t>Who/where do Japanese animals get to help fighting against Mickey? </a:t>
            </a:r>
          </a:p>
          <a:p>
            <a:pPr marL="514350" indent="-514350">
              <a:buFontTx/>
              <a:buAutoNum type="arabicPeriod"/>
            </a:pPr>
            <a:endParaRPr lang="en-US" altLang="en-US" sz="3000" smtClean="0"/>
          </a:p>
          <a:p>
            <a:pPr marL="514350" indent="-514350">
              <a:buFontTx/>
              <a:buAutoNum type="arabicPeriod"/>
            </a:pPr>
            <a:r>
              <a:rPr lang="en-US" altLang="en-US" sz="3000" smtClean="0"/>
              <a:t>Who is in Mickey’s Army? (3 animals)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699" r="6123" b="9840"/>
          <a:stretch>
            <a:fillRect/>
          </a:stretch>
        </p:blipFill>
        <p:spPr bwMode="auto">
          <a:xfrm>
            <a:off x="3071813" y="696913"/>
            <a:ext cx="30765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75" y="0"/>
            <a:ext cx="6362700" cy="7016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000" dirty="0"/>
              <a:t>What are the animals doing before they hear Mickey? What is their reaction after they hear him?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</a:rPr>
              <a:t>Dancing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</a:rPr>
              <a:t>Animals are scared and start to shake in fear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3000" dirty="0"/>
              <a:t>Who/where do Japanese animals get to help fighting against Mickey? 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</a:rPr>
              <a:t>Heroes from Japanese story books</a:t>
            </a:r>
            <a:endParaRPr lang="en-US" sz="3000" dirty="0"/>
          </a:p>
          <a:p>
            <a:pPr marL="514350" indent="-514350">
              <a:buFontTx/>
              <a:buAutoNum type="arabicPeriod"/>
              <a:defRPr/>
            </a:pPr>
            <a:r>
              <a:rPr lang="en-US" sz="3000" dirty="0"/>
              <a:t>Who is in Mickey’s Army? (3 animals)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</a:rPr>
              <a:t>Birds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</a:rPr>
              <a:t>Snakes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</a:rPr>
              <a:t>Alligators</a:t>
            </a:r>
          </a:p>
        </p:txBody>
      </p:sp>
      <p:sp>
        <p:nvSpPr>
          <p:cNvPr id="6" name="Down Arrow 5"/>
          <p:cNvSpPr/>
          <p:nvPr/>
        </p:nvSpPr>
        <p:spPr>
          <a:xfrm rot="5400000">
            <a:off x="5143500" y="876300"/>
            <a:ext cx="6096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-76200"/>
            <a:ext cx="314007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00513"/>
            <a:ext cx="1470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86500" y="2760663"/>
            <a:ext cx="2838450" cy="2678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This is shown to emphasize Japan’s strength as a nation (Japan can fight its own wars without help)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67388"/>
            <a:ext cx="1470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42050" y="2863850"/>
            <a:ext cx="2949575" cy="3970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Explains the type of “island hopping” warfare in Pacific Theater of WWII:</a:t>
            </a:r>
          </a:p>
          <a:p>
            <a:pPr>
              <a:defRPr/>
            </a:pPr>
            <a:r>
              <a:rPr lang="en-US" sz="2800" dirty="0"/>
              <a:t>Birds= Planes</a:t>
            </a:r>
          </a:p>
          <a:p>
            <a:pPr>
              <a:defRPr/>
            </a:pPr>
            <a:r>
              <a:rPr lang="en-US" sz="2800" dirty="0"/>
              <a:t>Snakes= Land Invasions</a:t>
            </a:r>
          </a:p>
          <a:p>
            <a:pPr>
              <a:defRPr/>
            </a:pPr>
            <a:r>
              <a:rPr lang="en-US" sz="2800" dirty="0"/>
              <a:t>Alligators= Boats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58825"/>
            <a:ext cx="7723188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8613" y="2865438"/>
            <a:ext cx="19351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The Pacific Ocean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2463" y="4716463"/>
            <a:ext cx="10318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Australia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8738" y="3351213"/>
            <a:ext cx="8763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SE Asia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2575" y="1644650"/>
            <a:ext cx="7413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China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5038" y="1933575"/>
            <a:ext cx="801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Japan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2688" y="2209800"/>
            <a:ext cx="12811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United States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altLang="en-US" smtClean="0"/>
              <a:t>World War II In the Pacific Timeline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July 1941: 		</a:t>
            </a:r>
            <a:r>
              <a:rPr lang="en-US" altLang="en-US" b="1" smtClean="0"/>
              <a:t>Embargo</a:t>
            </a:r>
            <a:r>
              <a:rPr lang="en-US" altLang="en-US" smtClean="0"/>
              <a:t> of Japanese Resources</a:t>
            </a:r>
          </a:p>
          <a:p>
            <a:pPr marL="0" indent="0">
              <a:buFontTx/>
              <a:buNone/>
            </a:pPr>
            <a:r>
              <a:rPr lang="en-US" altLang="en-US" smtClean="0"/>
              <a:t>Dec 7, 1941: 	Japanese Attack U.S. at </a:t>
            </a:r>
            <a:r>
              <a:rPr lang="en-US" altLang="en-US" b="1" smtClean="0"/>
              <a:t>Pearl 				Harbor</a:t>
            </a:r>
          </a:p>
          <a:p>
            <a:pPr marL="0" indent="0">
              <a:buFontTx/>
              <a:buNone/>
            </a:pPr>
            <a:r>
              <a:rPr lang="en-US" altLang="en-US" smtClean="0"/>
              <a:t>Aug 6, 1945: 	U.S. Bombs Japan at Hiroshima</a:t>
            </a:r>
          </a:p>
          <a:p>
            <a:pPr marL="0" indent="0">
              <a:buFontTx/>
              <a:buNone/>
            </a:pPr>
            <a:r>
              <a:rPr lang="en-US" altLang="en-US" smtClean="0"/>
              <a:t>Aug, 9 1945: 	U.S. Bombs Japan at Nagasaki</a:t>
            </a:r>
          </a:p>
          <a:p>
            <a:pPr marL="0" indent="0">
              <a:buFontTx/>
              <a:buNone/>
            </a:pPr>
            <a:r>
              <a:rPr lang="en-US" altLang="en-US" smtClean="0"/>
              <a:t>Sept 1945: 	Japanese Surrender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438400" y="1524000"/>
            <a:ext cx="4343400" cy="4038600"/>
          </a:xfrm>
          <a:prstGeom prst="triangl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0" y="762000"/>
            <a:ext cx="1752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b="1"/>
              <a:t>JAPAN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7200" y="5105400"/>
            <a:ext cx="1828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b="1"/>
              <a:t>UNITED STATES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6629400" y="4916488"/>
            <a:ext cx="281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b="1"/>
              <a:t>PEOPLE OF S.E. ASIAN 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z="5400" b="1" i="1" smtClean="0"/>
              <a:t>Germany After WWI</a:t>
            </a:r>
          </a:p>
        </p:txBody>
      </p:sp>
      <p:pic>
        <p:nvPicPr>
          <p:cNvPr id="7171" name="Picture 3" descr="Woldwar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19200"/>
            <a:ext cx="5638800" cy="4995863"/>
          </a:xfrm>
        </p:spPr>
      </p:pic>
    </p:spTree>
  </p:cSld>
  <p:clrMapOvr>
    <a:masterClrMapping/>
  </p:clrMapOvr>
  <p:transition spd="slow" advClick="0" advTm="10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9600" cy="914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Hirohito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4196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Emperor (&amp; Military Leader) of Japan during WWII</a:t>
            </a:r>
          </a:p>
        </p:txBody>
      </p:sp>
      <p:pic>
        <p:nvPicPr>
          <p:cNvPr id="36868" name="Picture 4" descr="hirohi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7322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hiroh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9687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006475"/>
            <a:ext cx="6800850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457450" y="1200150"/>
            <a:ext cx="4371975" cy="3989388"/>
            <a:chOff x="1104" y="288"/>
            <a:chExt cx="3672" cy="3350"/>
          </a:xfrm>
        </p:grpSpPr>
        <p:pic>
          <p:nvPicPr>
            <p:cNvPr id="3789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168"/>
              <a:ext cx="281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576"/>
              <a:ext cx="30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736"/>
              <a:ext cx="468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04"/>
              <a:ext cx="30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64"/>
              <a:ext cx="30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8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488"/>
              <a:ext cx="3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9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88"/>
              <a:ext cx="3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900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312"/>
              <a:ext cx="3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306513" y="965200"/>
            <a:ext cx="1298575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50" dirty="0"/>
              <a:t>Pre-war</a:t>
            </a:r>
            <a:endParaRPr lang="en-US" sz="225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922338"/>
            <a:ext cx="68580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5238" y="922338"/>
            <a:ext cx="1085850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50" dirty="0"/>
              <a:t>1940</a:t>
            </a:r>
            <a:endParaRPr lang="en-US" sz="2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922338"/>
            <a:ext cx="68580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4450" y="922338"/>
            <a:ext cx="987425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50" dirty="0"/>
              <a:t>1942</a:t>
            </a:r>
            <a:endParaRPr lang="en-US" sz="2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mtClean="0"/>
              <a:t>Areas Under Japanese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Over 20 areas/peoples….</a:t>
            </a:r>
          </a:p>
          <a:p>
            <a:pPr>
              <a:defRPr/>
            </a:pPr>
            <a:r>
              <a:rPr lang="en-US" dirty="0" smtClean="0"/>
              <a:t>Parts of mainland China</a:t>
            </a:r>
          </a:p>
          <a:p>
            <a:pPr>
              <a:defRPr/>
            </a:pPr>
            <a:r>
              <a:rPr lang="en-US" dirty="0" smtClean="0"/>
              <a:t>Vietnam</a:t>
            </a:r>
          </a:p>
          <a:p>
            <a:pPr>
              <a:defRPr/>
            </a:pPr>
            <a:r>
              <a:rPr lang="en-US" dirty="0" smtClean="0"/>
              <a:t>Cambodia</a:t>
            </a:r>
          </a:p>
          <a:p>
            <a:pPr>
              <a:defRPr/>
            </a:pPr>
            <a:r>
              <a:rPr lang="en-US" dirty="0" smtClean="0"/>
              <a:t>Laos</a:t>
            </a:r>
          </a:p>
          <a:p>
            <a:pPr>
              <a:defRPr/>
            </a:pPr>
            <a:r>
              <a:rPr lang="en-US" dirty="0" smtClean="0"/>
              <a:t>Thailand</a:t>
            </a:r>
          </a:p>
          <a:p>
            <a:pPr>
              <a:defRPr/>
            </a:pPr>
            <a:r>
              <a:rPr lang="en-US" dirty="0" smtClean="0"/>
              <a:t>Malaysia</a:t>
            </a:r>
          </a:p>
          <a:p>
            <a:pPr>
              <a:defRPr/>
            </a:pPr>
            <a:r>
              <a:rPr lang="en-US" dirty="0" smtClean="0"/>
              <a:t>Philippines</a:t>
            </a:r>
          </a:p>
          <a:p>
            <a:pPr>
              <a:defRPr/>
            </a:pPr>
            <a:r>
              <a:rPr lang="en-US" dirty="0" smtClean="0"/>
              <a:t>Indonesia</a:t>
            </a:r>
            <a:endParaRPr lang="en-US" dirty="0"/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55133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mtClean="0"/>
              <a:t>Challenges of War in the Pacific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r>
              <a:rPr lang="en-US" altLang="en-US" smtClean="0"/>
              <a:t>Distance:</a:t>
            </a:r>
          </a:p>
          <a:p>
            <a:pPr lvl="1"/>
            <a:r>
              <a:rPr lang="en-US" altLang="en-US" sz="3000" smtClean="0"/>
              <a:t>Allied forces sometimes had to travel across the ocean</a:t>
            </a:r>
          </a:p>
          <a:p>
            <a:r>
              <a:rPr lang="en-US" altLang="en-US" smtClean="0"/>
              <a:t>Challenging Environment:</a:t>
            </a:r>
          </a:p>
          <a:p>
            <a:pPr lvl="1"/>
            <a:r>
              <a:rPr lang="en-US" altLang="en-US" sz="3000" smtClean="0"/>
              <a:t>Disease took almost as many lives as combat </a:t>
            </a:r>
          </a:p>
          <a:p>
            <a:pPr lvl="1"/>
            <a:r>
              <a:rPr lang="en-US" altLang="en-US" sz="3000" smtClean="0"/>
              <a:t>Beach invasions were hard because soldiers were exposed</a:t>
            </a:r>
          </a:p>
          <a:p>
            <a:pPr lvl="1"/>
            <a:r>
              <a:rPr lang="en-US" altLang="en-US" sz="3000" smtClean="0"/>
              <a:t>Thick, dense jungle was a foreign environment to U.S. soldiers </a:t>
            </a:r>
          </a:p>
          <a:p>
            <a:r>
              <a:rPr lang="en-US" altLang="en-US" smtClean="0"/>
              <a:t>Unclear Strategy</a:t>
            </a:r>
          </a:p>
          <a:p>
            <a:pPr lvl="1"/>
            <a:r>
              <a:rPr lang="en-US" altLang="en-US" b="1" smtClean="0"/>
              <a:t>Island Hopping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Lola’s WWII Interview Video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5410200"/>
            <a:ext cx="7772400" cy="685800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smtClean="0">
                <a:hlinkClick r:id="rId2"/>
              </a:rPr>
              <a:t>https://www.youtube.com/watch?v=Lm2HSWRYVVQ</a:t>
            </a:r>
            <a:r>
              <a:rPr lang="en-US" altLang="en-US" sz="2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eu194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533400"/>
            <a:ext cx="6400800" cy="5946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ap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384925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Third Reich</a:t>
            </a:r>
            <a:br>
              <a:rPr lang="en-US" altLang="en-US" sz="4000" b="1" smtClean="0"/>
            </a:br>
            <a:endParaRPr lang="en-US" altLang="en-US" sz="40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990600"/>
            <a:ext cx="4038600" cy="6659563"/>
          </a:xfrm>
        </p:spPr>
        <p:txBody>
          <a:bodyPr/>
          <a:lstStyle/>
          <a:p>
            <a:pPr eaLnBrk="1" hangingPunct="1"/>
            <a:r>
              <a:rPr lang="en-US" altLang="en-US" smtClean="0"/>
              <a:t>Nationalist</a:t>
            </a:r>
          </a:p>
          <a:p>
            <a:pPr eaLnBrk="1" hangingPunct="1"/>
            <a:r>
              <a:rPr lang="en-US" altLang="en-US" smtClean="0"/>
              <a:t>imperialism</a:t>
            </a:r>
          </a:p>
          <a:p>
            <a:pPr lvl="1" eaLnBrk="1" hangingPunct="1"/>
            <a:r>
              <a:rPr lang="en-US" altLang="en-US" smtClean="0"/>
              <a:t>Continental empire</a:t>
            </a:r>
          </a:p>
          <a:p>
            <a:pPr lvl="1" eaLnBrk="1" hangingPunct="1"/>
            <a:r>
              <a:rPr lang="en-US" altLang="en-US" smtClean="0"/>
              <a:t>Autarky</a:t>
            </a:r>
          </a:p>
          <a:p>
            <a:pPr lvl="1" eaLnBrk="1" hangingPunct="1"/>
            <a:r>
              <a:rPr lang="en-US" altLang="en-US" smtClean="0"/>
              <a:t>Elimination of non-Germans</a:t>
            </a:r>
          </a:p>
          <a:p>
            <a:pPr lvl="1" eaLnBrk="1" hangingPunct="1"/>
            <a:r>
              <a:rPr lang="en-US" altLang="en-US" smtClean="0"/>
              <a:t>Elimination of enemies</a:t>
            </a:r>
          </a:p>
        </p:txBody>
      </p:sp>
      <p:pic>
        <p:nvPicPr>
          <p:cNvPr id="10244" name="Picture 4" descr="eto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800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Empire of Japan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219200"/>
            <a:ext cx="4114800" cy="4830763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Autarky</a:t>
            </a:r>
          </a:p>
          <a:p>
            <a:pPr lvl="1" eaLnBrk="1" hangingPunct="1"/>
            <a:r>
              <a:rPr lang="en-US" altLang="en-US" smtClean="0"/>
              <a:t>Security</a:t>
            </a:r>
          </a:p>
          <a:p>
            <a:pPr lvl="1" eaLnBrk="1" hangingPunct="1"/>
            <a:r>
              <a:rPr lang="en-US" altLang="en-US" smtClean="0"/>
              <a:t>Expanding buffer zones</a:t>
            </a:r>
          </a:p>
          <a:p>
            <a:pPr eaLnBrk="1" hangingPunct="1"/>
            <a:r>
              <a:rPr lang="en-US" altLang="en-US" smtClean="0"/>
              <a:t>Anti-imperialist imperialism</a:t>
            </a:r>
          </a:p>
          <a:p>
            <a:pPr lvl="1" eaLnBrk="1" hangingPunct="1"/>
            <a:r>
              <a:rPr lang="en-US" altLang="en-US" smtClean="0"/>
              <a:t>Nationalist destiny</a:t>
            </a:r>
          </a:p>
          <a:p>
            <a:pPr lvl="1" eaLnBrk="1" hangingPunct="1"/>
            <a:r>
              <a:rPr lang="en-US" altLang="en-US" smtClean="0"/>
              <a:t>“Asia for the Asians”</a:t>
            </a:r>
          </a:p>
        </p:txBody>
      </p:sp>
      <p:pic>
        <p:nvPicPr>
          <p:cNvPr id="11268" name="Picture 4" descr="map-japan-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8006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How It Began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WWI leftovers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Germany defeated in and had to pay cost of war.  In huge economic depression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Italy victorious but wanted more territory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Japan victorious but wanted China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Outside factors…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Were These Outside Factors?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Organized League of Nations (anti-war)</a:t>
            </a:r>
          </a:p>
          <a:p>
            <a:pPr lvl="1" eaLnBrk="1" hangingPunct="1">
              <a:defRPr/>
            </a:pPr>
            <a:r>
              <a:rPr lang="en-US" altLang="en-US" dirty="0" smtClean="0"/>
              <a:t>No action taken when Germany began invading other places</a:t>
            </a:r>
          </a:p>
          <a:p>
            <a:pPr marL="857250" lvl="1" indent="-457200" eaLnBrk="1" hangingPunct="1">
              <a:defRPr/>
            </a:pPr>
            <a:r>
              <a:rPr lang="en-US" altLang="en-US" dirty="0" smtClean="0"/>
              <a:t>France and Britain unsure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U.S. isolationist (ignored problems)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797</Words>
  <Application>Microsoft Office PowerPoint</Application>
  <PresentationFormat>On-screen Show (4:3)</PresentationFormat>
  <Paragraphs>154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Times New Roman</vt:lpstr>
      <vt:lpstr>Arial</vt:lpstr>
      <vt:lpstr>Default Design</vt:lpstr>
      <vt:lpstr>WWII - Introduction:</vt:lpstr>
      <vt:lpstr>PowerPoint Presentation</vt:lpstr>
      <vt:lpstr>Germany After WWI</vt:lpstr>
      <vt:lpstr>PowerPoint Presentation</vt:lpstr>
      <vt:lpstr>PowerPoint Presentation</vt:lpstr>
      <vt:lpstr> Third Reich </vt:lpstr>
      <vt:lpstr>The Empire of Japan </vt:lpstr>
      <vt:lpstr>How It Began</vt:lpstr>
      <vt:lpstr>What Were These Outside Factors?</vt:lpstr>
      <vt:lpstr>(Totalitarianism) Fascism in Europe</vt:lpstr>
      <vt:lpstr>Rise of Hitler</vt:lpstr>
      <vt:lpstr>PowerPoint Presentation</vt:lpstr>
      <vt:lpstr>PowerPoint Presentation</vt:lpstr>
      <vt:lpstr>PowerPoint Presentation</vt:lpstr>
      <vt:lpstr>PowerPoint Presentation</vt:lpstr>
      <vt:lpstr>Beginning of WWII  (1934-1940)</vt:lpstr>
      <vt:lpstr>Warning Signs </vt:lpstr>
      <vt:lpstr>PowerPoint Presentation</vt:lpstr>
      <vt:lpstr>United States Stayed “Neutral”</vt:lpstr>
      <vt:lpstr>PowerPoint Presentation</vt:lpstr>
      <vt:lpstr>Europe Heads Toward War in 1939</vt:lpstr>
      <vt:lpstr>Battle of Britain  (1940-1941)</vt:lpstr>
      <vt:lpstr>PowerPoint Presentation</vt:lpstr>
      <vt:lpstr>PowerPoint Presentation</vt:lpstr>
      <vt:lpstr>Japanese Propaganda Cartoon</vt:lpstr>
      <vt:lpstr>PowerPoint Presentation</vt:lpstr>
      <vt:lpstr>PowerPoint Presentation</vt:lpstr>
      <vt:lpstr>World War II In the Pacific Timeline</vt:lpstr>
      <vt:lpstr>PowerPoint Presentation</vt:lpstr>
      <vt:lpstr>Hirohito</vt:lpstr>
      <vt:lpstr>PowerPoint Presentation</vt:lpstr>
      <vt:lpstr>PowerPoint Presentation</vt:lpstr>
      <vt:lpstr>PowerPoint Presentation</vt:lpstr>
      <vt:lpstr>Areas Under Japanese Control</vt:lpstr>
      <vt:lpstr>Challenges of War in the Pacific</vt:lpstr>
      <vt:lpstr>Lola’s WWII Interview Video</vt:lpstr>
      <vt:lpstr>PowerPoint Presentation</vt:lpstr>
    </vt:vector>
  </TitlesOfParts>
  <Company>Nebo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</dc:title>
  <dc:creator>Instructional</dc:creator>
  <cp:lastModifiedBy>Margaret</cp:lastModifiedBy>
  <cp:revision>88</cp:revision>
  <dcterms:created xsi:type="dcterms:W3CDTF">2001-06-20T17:05:32Z</dcterms:created>
  <dcterms:modified xsi:type="dcterms:W3CDTF">2016-05-12T23:49:55Z</dcterms:modified>
</cp:coreProperties>
</file>